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48"/>
  </p:notesMasterIdLst>
  <p:sldIdLst>
    <p:sldId id="257" r:id="rId3"/>
    <p:sldId id="258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4" r:id="rId12"/>
    <p:sldId id="260" r:id="rId13"/>
    <p:sldId id="284" r:id="rId14"/>
    <p:sldId id="305" r:id="rId15"/>
    <p:sldId id="287" r:id="rId16"/>
    <p:sldId id="288" r:id="rId17"/>
    <p:sldId id="306" r:id="rId18"/>
    <p:sldId id="308" r:id="rId19"/>
    <p:sldId id="309" r:id="rId20"/>
    <p:sldId id="310" r:id="rId21"/>
    <p:sldId id="307" r:id="rId22"/>
    <p:sldId id="311" r:id="rId23"/>
    <p:sldId id="312" r:id="rId24"/>
    <p:sldId id="313" r:id="rId25"/>
    <p:sldId id="314" r:id="rId26"/>
    <p:sldId id="326" r:id="rId27"/>
    <p:sldId id="327" r:id="rId28"/>
    <p:sldId id="328" r:id="rId29"/>
    <p:sldId id="329" r:id="rId30"/>
    <p:sldId id="330" r:id="rId31"/>
    <p:sldId id="331" r:id="rId32"/>
    <p:sldId id="320" r:id="rId33"/>
    <p:sldId id="321" r:id="rId34"/>
    <p:sldId id="338" r:id="rId35"/>
    <p:sldId id="339" r:id="rId36"/>
    <p:sldId id="340" r:id="rId37"/>
    <p:sldId id="341" r:id="rId38"/>
    <p:sldId id="342" r:id="rId39"/>
    <p:sldId id="332" r:id="rId40"/>
    <p:sldId id="333" r:id="rId41"/>
    <p:sldId id="334" r:id="rId42"/>
    <p:sldId id="335" r:id="rId43"/>
    <p:sldId id="336" r:id="rId44"/>
    <p:sldId id="337" r:id="rId45"/>
    <p:sldId id="325" r:id="rId46"/>
    <p:sldId id="259" r:id="rId4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9DB6EF2-C70F-4975-B152-0BEA21F210D3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1B403B6-96A2-4D54-A201-AC766213A1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5007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289E508C-0614-4B1C-B3ED-506530A9A6C5}" type="slidenum">
              <a:rPr lang="en-US" altLang="zh-CN" smtClean="0"/>
              <a:pPr eaLnBrk="1" hangingPunct="1"/>
              <a:t>32</a:t>
            </a:fld>
            <a:endParaRPr lang="en-US" altLang="zh-CN" smtClean="0"/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A11941B1-F5F2-490C-AC26-1FBB55464095}" type="slidenum">
              <a:rPr lang="en-US" altLang="zh-CN" smtClean="0"/>
              <a:pPr eaLnBrk="1" hangingPunct="1"/>
              <a:t>44</a:t>
            </a:fld>
            <a:endParaRPr lang="en-US" altLang="zh-CN" smtClean="0"/>
          </a:p>
        </p:txBody>
      </p:sp>
      <p:sp>
        <p:nvSpPr>
          <p:cNvPr id="52227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DE15D-61C5-4D6F-A748-00B4237F655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531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AD7DF-7561-4159-81B0-E224F98E33E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87549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BC85D-1BC2-41D5-859C-ED791D556F6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69014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094" y="273844"/>
            <a:ext cx="8229812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094" y="1599406"/>
            <a:ext cx="4012271" cy="45263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72518" y="1599406"/>
            <a:ext cx="4014388" cy="21669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72518" y="3956844"/>
            <a:ext cx="4014388" cy="216892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58994-FEA2-4342-B218-CD918C9B7D6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1029074"/>
      </p:ext>
    </p:extLst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84213" y="511175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969949788"/>
      </p:ext>
    </p:extLst>
  </p:cSld>
  <p:clrMapOvr>
    <a:masterClrMapping/>
  </p:clrMapOvr>
  <p:transition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177636"/>
      </p:ext>
    </p:extLst>
  </p:cSld>
  <p:clrMapOvr>
    <a:masterClrMapping/>
  </p:clrMapOvr>
  <p:transition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75292805"/>
      </p:ext>
    </p:extLst>
  </p:cSld>
  <p:clrMapOvr>
    <a:masterClrMapping/>
  </p:clrMapOvr>
  <p:transition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342706"/>
      </p:ext>
    </p:extLst>
  </p:cSld>
  <p:clrMapOvr>
    <a:masterClrMapping/>
  </p:clrMapOvr>
  <p:transition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401892"/>
      </p:ext>
    </p:extLst>
  </p:cSld>
  <p:clrMapOvr>
    <a:masterClrMapping/>
  </p:clrMapOvr>
  <p:transition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424408"/>
      </p:ext>
    </p:extLst>
  </p:cSld>
  <p:clrMapOvr>
    <a:masterClrMapping/>
  </p:clrMapOvr>
  <p:transition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9710789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70C86-570F-496B-BAC0-2C877662323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760800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70363791"/>
      </p:ext>
    </p:extLst>
  </p:cSld>
  <p:clrMapOvr>
    <a:masterClrMapping/>
  </p:clrMapOvr>
  <p:transition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49985759"/>
      </p:ext>
    </p:extLst>
  </p:cSld>
  <p:clrMapOvr>
    <a:masterClrMapping/>
  </p:clrMapOvr>
  <p:transition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308579"/>
      </p:ext>
    </p:extLst>
  </p:cSld>
  <p:clrMapOvr>
    <a:masterClrMapping/>
  </p:clrMapOvr>
  <p:transition>
    <p:split orient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3971565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5AEAD-48E6-4F75-AF9B-54FD9E7EE4D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8725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B33D7-C7F1-4904-8338-A2539E56526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6243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79D38-1003-495E-A693-EE132FA7FD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93406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4D532-A283-4263-9285-A6B9C1792F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3763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14E74-62D8-45C7-907C-2640E7953BA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85497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789D9-FBE0-4D21-8401-9C53411CC50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7215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28726-49D6-442B-B7EF-DB5D919F950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28031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3BB25190-C79A-46C3-976A-637B77A2DBF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2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8.wav"/><Relationship Id="rId4" Type="http://schemas.openxmlformats.org/officeDocument/2006/relationships/audio" Target="../media/audio7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38142;&#25509;&#36164;&#28304;/Section%20A%201b.mp3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&#38142;&#25509;&#36164;&#28304;/Section%20A%202a.mp3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&#38142;&#25509;&#36164;&#28304;/Section%20A%202b.mp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&#38142;&#25509;&#36164;&#28304;/Section%20A%202d.mp3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9.jpeg"/><Relationship Id="rId4" Type="http://schemas.openxmlformats.org/officeDocument/2006/relationships/hyperlink" Target="&#38142;&#25509;&#36164;&#28304;/&#26790;&#24819;&#23567;&#34583;&#29275;.swf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100" y="0"/>
            <a:ext cx="9105900" cy="46497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CC99">
                  <a:alpha val="67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/>
              <a:t>  </a:t>
            </a:r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0" y="4572000"/>
            <a:ext cx="9144000" cy="0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124" name="Picture 4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79525"/>
            <a:ext cx="7391400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QQ截图201212281319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9144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2438400" y="609600"/>
            <a:ext cx="5638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i="1" kern="10">
                <a:ln w="9525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华文彩云"/>
                <a:ea typeface="华文彩云"/>
              </a:rPr>
              <a:t>英语教学课件系列</a:t>
            </a:r>
          </a:p>
        </p:txBody>
      </p:sp>
      <p:sp>
        <p:nvSpPr>
          <p:cNvPr id="5127" name="WordArt 7"/>
          <p:cNvSpPr>
            <a:spLocks noChangeArrowheads="1" noChangeShapeType="1" noTextEdit="1"/>
          </p:cNvSpPr>
          <p:nvPr/>
        </p:nvSpPr>
        <p:spPr bwMode="auto">
          <a:xfrm rot="-1038596">
            <a:off x="3352800" y="4267200"/>
            <a:ext cx="6096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Go</a:t>
            </a:r>
            <a:endParaRPr lang="zh-CN" altLang="en-US" sz="3600" b="1" i="1" kern="10">
              <a:ln w="9525">
                <a:solidFill>
                  <a:srgbClr val="3366FF"/>
                </a:solidFill>
                <a:round/>
                <a:headEnd/>
                <a:tailEnd/>
              </a:ln>
              <a:solidFill>
                <a:srgbClr val="3366FF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8" name="WordArt 8"/>
          <p:cNvSpPr>
            <a:spLocks noChangeArrowheads="1" noChangeShapeType="1" noTextEdit="1"/>
          </p:cNvSpPr>
          <p:nvPr/>
        </p:nvSpPr>
        <p:spPr bwMode="auto">
          <a:xfrm rot="-597107">
            <a:off x="4191000" y="409575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for</a:t>
            </a:r>
            <a:endParaRPr lang="zh-CN" altLang="en-US" sz="3600" b="1" i="1" kern="10">
              <a:ln w="9525">
                <a:solidFill>
                  <a:srgbClr val="CC3300"/>
                </a:solidFill>
                <a:round/>
                <a:headEnd/>
                <a:tailEnd/>
              </a:ln>
              <a:solidFill>
                <a:srgbClr val="CC3300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9" name="WordArt 9"/>
          <p:cNvSpPr>
            <a:spLocks noChangeArrowheads="1" noChangeShapeType="1" noTextEdit="1"/>
          </p:cNvSpPr>
          <p:nvPr/>
        </p:nvSpPr>
        <p:spPr bwMode="auto">
          <a:xfrm rot="-808854">
            <a:off x="4876800" y="396240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it!</a:t>
            </a:r>
            <a:endParaRPr lang="zh-CN" altLang="en-US" sz="3600" b="1" i="1" kern="10">
              <a:ln w="9525">
                <a:solidFill>
                  <a:srgbClr val="3333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914400" y="1524000"/>
            <a:ext cx="7315200" cy="0"/>
          </a:xfrm>
          <a:prstGeom prst="line">
            <a:avLst/>
          </a:prstGeom>
          <a:noFill/>
          <a:ln w="57150" cmpd="thinThick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6642100" y="2070100"/>
            <a:ext cx="1676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八年级</a:t>
            </a:r>
            <a:r>
              <a:rPr lang="en-US" altLang="zh-CN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(</a:t>
            </a:r>
            <a:r>
              <a:rPr lang="zh-CN" altLang="en-US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上</a:t>
            </a:r>
            <a:r>
              <a:rPr lang="en-US" altLang="zh-CN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)</a:t>
            </a:r>
            <a:endParaRPr lang="zh-CN" altLang="en-US" sz="3600" kern="10" dirty="0">
              <a:ln w="9525">
                <a:solidFill>
                  <a:srgbClr val="993300"/>
                </a:solidFill>
                <a:round/>
                <a:headEnd/>
                <a:tailEnd/>
              </a:ln>
              <a:solidFill>
                <a:srgbClr val="993300"/>
              </a:solidFill>
              <a:latin typeface="黑体"/>
              <a:ea typeface="黑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 descr="QQ截图2013080610055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66800"/>
            <a:ext cx="320040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791200" y="5181600"/>
            <a:ext cx="17922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GB" altLang="zh-CN" sz="3600" b="1">
                <a:solidFill>
                  <a:srgbClr val="0000CC"/>
                </a:solidFill>
                <a:latin typeface="Times New Roman" pitchFamily="18" charset="0"/>
              </a:rPr>
              <a:t>waitress</a:t>
            </a:r>
            <a:endParaRPr kumimoji="1" lang="en-US" altLang="zh-CN" sz="3600" b="1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4" name="Text Box 1035"/>
          <p:cNvSpPr txBox="1">
            <a:spLocks noChangeArrowheads="1"/>
          </p:cNvSpPr>
          <p:nvPr/>
        </p:nvSpPr>
        <p:spPr bwMode="auto">
          <a:xfrm>
            <a:off x="1066800" y="5029200"/>
            <a:ext cx="3505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3556">
              <a:spcBef>
                <a:spcPct val="50000"/>
              </a:spcBef>
              <a:defRPr/>
            </a:pPr>
            <a:r>
              <a:rPr kumimoji="1" lang="en-US" altLang="zh-CN" sz="4800" i="1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kumimoji="1" lang="en-US" altLang="zh-CN" sz="3600" b="1" dirty="0">
                <a:solidFill>
                  <a:srgbClr val="0000CC"/>
                </a:solidFill>
                <a:latin typeface="Times New Roman" pitchFamily="18" charset="0"/>
              </a:rPr>
              <a:t>bus driver</a:t>
            </a:r>
          </a:p>
        </p:txBody>
      </p:sp>
      <p:pic>
        <p:nvPicPr>
          <p:cNvPr id="14341" name="图片 4" descr="QQ截图2013080610085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990600"/>
            <a:ext cx="3048000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7"/>
          <p:cNvSpPr txBox="1">
            <a:spLocks noChangeArrowheads="1"/>
          </p:cNvSpPr>
          <p:nvPr/>
        </p:nvSpPr>
        <p:spPr bwMode="auto">
          <a:xfrm>
            <a:off x="381000" y="457200"/>
            <a:ext cx="8072438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kumimoji="1" lang="en-GB" altLang="zh-CN" sz="4400" b="1">
                <a:solidFill>
                  <a:srgbClr val="990000"/>
                </a:solidFill>
                <a:latin typeface="Verdana" pitchFamily="34" charset="0"/>
              </a:rPr>
              <a:t>Pair work:</a:t>
            </a:r>
          </a:p>
          <a:p>
            <a:pPr algn="ctr" eaLnBrk="1" hangingPunct="1">
              <a:lnSpc>
                <a:spcPts val="2000"/>
              </a:lnSpc>
            </a:pPr>
            <a:endParaRPr kumimoji="1" lang="en-GB" altLang="zh-CN" sz="3200">
              <a:solidFill>
                <a:srgbClr val="990000"/>
              </a:solidFill>
              <a:latin typeface="Verdana" pitchFamily="34" charset="0"/>
            </a:endParaRPr>
          </a:p>
          <a:p>
            <a:pPr eaLnBrk="1" hangingPunct="1"/>
            <a:r>
              <a:rPr kumimoji="1" lang="en-GB" altLang="zh-CN" sz="320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What are you going to be when you </a:t>
            </a:r>
            <a:r>
              <a:rPr kumimoji="1" lang="en-GB" altLang="zh-CN" sz="3200" u="sng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grow up</a:t>
            </a:r>
            <a:r>
              <a:rPr kumimoji="1" lang="en-GB" altLang="zh-CN" sz="320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kumimoji="1" lang="en-US" altLang="zh-CN" sz="320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线形标注 2(带强调线) 7"/>
          <p:cNvSpPr/>
          <p:nvPr/>
        </p:nvSpPr>
        <p:spPr>
          <a:xfrm>
            <a:off x="7772400" y="914400"/>
            <a:ext cx="1066800" cy="609600"/>
          </a:xfrm>
          <a:prstGeom prst="accentCallout2">
            <a:avLst>
              <a:gd name="adj1" fmla="val 19849"/>
              <a:gd name="adj2" fmla="val -2039"/>
              <a:gd name="adj3" fmla="val 20948"/>
              <a:gd name="adj4" fmla="val -32906"/>
              <a:gd name="adj5" fmla="val 106731"/>
              <a:gd name="adj6" fmla="val -52162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b="1" dirty="0">
                <a:solidFill>
                  <a:schemeClr val="tx1"/>
                </a:solidFill>
              </a:rPr>
              <a:t>长大</a:t>
            </a:r>
          </a:p>
        </p:txBody>
      </p:sp>
      <p:sp>
        <p:nvSpPr>
          <p:cNvPr id="9" name="WordArt 16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762000" y="5638800"/>
            <a:ext cx="7620000" cy="1066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I'm going to be......</a:t>
            </a:r>
            <a:endParaRPr lang="zh-CN" altLang="en-US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宋体"/>
              <a:ea typeface="宋体"/>
            </a:endParaRPr>
          </a:p>
        </p:txBody>
      </p:sp>
      <p:pic>
        <p:nvPicPr>
          <p:cNvPr id="15365" name="图片 9" descr="A-1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981200"/>
            <a:ext cx="5257800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990600"/>
            <a:ext cx="5334000" cy="1066800"/>
          </a:xfrm>
        </p:spPr>
        <p:txBody>
          <a:bodyPr/>
          <a:lstStyle/>
          <a:p>
            <a:pPr algn="l" eaLnBrk="1" hangingPunct="1"/>
            <a:r>
              <a:rPr lang="en-GB" altLang="zh-CN" smtClean="0"/>
              <a:t>Review the words.</a:t>
            </a:r>
            <a:br>
              <a:rPr lang="en-GB" altLang="zh-CN" smtClean="0"/>
            </a:br>
            <a:endParaRPr lang="en-US" altLang="zh-CN" smtClean="0"/>
          </a:p>
        </p:txBody>
      </p:sp>
      <p:sp>
        <p:nvSpPr>
          <p:cNvPr id="29700" name="Text Box 1028"/>
          <p:cNvSpPr txBox="1">
            <a:spLocks noChangeArrowheads="1"/>
          </p:cNvSpPr>
          <p:nvPr/>
        </p:nvSpPr>
        <p:spPr bwMode="auto">
          <a:xfrm>
            <a:off x="533400" y="2286000"/>
            <a:ext cx="8153400" cy="3046413"/>
          </a:xfrm>
          <a:prstGeom prst="rect">
            <a:avLst/>
          </a:prstGeom>
          <a:noFill/>
          <a:ln w="9525">
            <a:solidFill>
              <a:srgbClr val="FFCC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kumimoji="1" lang="en-GB" altLang="zh-CN" sz="3200" dirty="0">
                <a:solidFill>
                  <a:srgbClr val="009900"/>
                </a:solidFill>
                <a:latin typeface="+mj-lt"/>
              </a:rPr>
              <a:t>athlete  gymnast  pilot      astronaut computer programmer   actor   actress    waiter  waitress   dentist nurse cook</a:t>
            </a:r>
          </a:p>
          <a:p>
            <a:pPr>
              <a:defRPr/>
            </a:pPr>
            <a:r>
              <a:rPr kumimoji="1" lang="en-GB" altLang="zh-CN" sz="3200" dirty="0">
                <a:solidFill>
                  <a:srgbClr val="009900"/>
                </a:solidFill>
                <a:latin typeface="+mj-lt"/>
              </a:rPr>
              <a:t>engineer carpenter servant farmer postman  mailman  diver  soldier police  officer</a:t>
            </a:r>
          </a:p>
          <a:p>
            <a:pPr>
              <a:defRPr/>
            </a:pPr>
            <a:r>
              <a:rPr kumimoji="1" lang="en-GB" altLang="zh-CN" sz="3200" dirty="0">
                <a:solidFill>
                  <a:srgbClr val="009900"/>
                </a:solidFill>
                <a:latin typeface="+mj-lt"/>
              </a:rPr>
              <a:t>dancer  artist   violinist  musician</a:t>
            </a:r>
            <a:endParaRPr kumimoji="1" lang="en-US" altLang="zh-CN" sz="3200" dirty="0">
              <a:solidFill>
                <a:srgbClr val="0099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762000" y="762000"/>
            <a:ext cx="8153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1a</a:t>
            </a:r>
            <a:r>
              <a:rPr lang="en-US" altLang="zh-CN" sz="3600" b="1">
                <a:solidFill>
                  <a:srgbClr val="003399"/>
                </a:solidFill>
              </a:rPr>
              <a:t> Do you think these jobs are </a:t>
            </a:r>
          </a:p>
          <a:p>
            <a:pPr eaLnBrk="1" hangingPunct="1"/>
            <a:r>
              <a:rPr lang="en-US" altLang="zh-CN" sz="3600" b="1">
                <a:solidFill>
                  <a:srgbClr val="003399"/>
                </a:solidFill>
              </a:rPr>
              <a:t>     interesting? Rank them [1-12].</a:t>
            </a:r>
            <a:endParaRPr lang="zh-CN" altLang="en-US" sz="3600" b="1">
              <a:solidFill>
                <a:srgbClr val="003399"/>
              </a:solidFill>
            </a:endParaRP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1371600" y="2590800"/>
            <a:ext cx="7543800" cy="312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___computer programmer   ___ cook </a:t>
            </a:r>
          </a:p>
          <a:p>
            <a:pPr eaLnBrk="1" hangingPunct="1"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doctor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engineer      ___ teacher </a:t>
            </a:r>
          </a:p>
          <a:p>
            <a:pPr eaLnBrk="1" hangingPunct="1"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violinist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bus driver   ___ pilot </a:t>
            </a:r>
          </a:p>
          <a:p>
            <a:pPr eaLnBrk="1" hangingPunct="1"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pianist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basketball player</a:t>
            </a:r>
          </a:p>
          <a:p>
            <a:pPr eaLnBrk="1" hangingPunct="1"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scientist ___ actor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000"/>
              </a:lnSpc>
            </a:pP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838200" y="2286000"/>
            <a:ext cx="7772400" cy="342900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81000" y="533400"/>
            <a:ext cx="35814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400" b="1"/>
              <a:t>Pair work:</a:t>
            </a:r>
          </a:p>
        </p:txBody>
      </p:sp>
      <p:pic>
        <p:nvPicPr>
          <p:cNvPr id="22533" name="Picture 5" descr="b223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131445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057400" y="1295400"/>
            <a:ext cx="67818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A: </a:t>
            </a:r>
            <a:r>
              <a:rPr kumimoji="1" lang="en-US" altLang="zh-CN" sz="3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What</a:t>
            </a: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are you going to be when    </a:t>
            </a:r>
          </a:p>
          <a:p>
            <a:pPr>
              <a:spcBef>
                <a:spcPts val="0"/>
              </a:spcBef>
              <a:defRPr/>
            </a:pP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   you grow up?</a:t>
            </a:r>
          </a:p>
          <a:p>
            <a:pPr>
              <a:spcBef>
                <a:spcPct val="50000"/>
              </a:spcBef>
              <a:defRPr/>
            </a:pP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B: I’m going to be a/an</a:t>
            </a:r>
            <a:r>
              <a:rPr kumimoji="1" lang="en-US" altLang="zh-CN" sz="3200" i="1" dirty="0">
                <a:solidFill>
                  <a:srgbClr val="FF0066"/>
                </a:solidFill>
                <a:latin typeface="Arial" pitchFamily="34" charset="0"/>
              </a:rPr>
              <a:t>…</a:t>
            </a:r>
          </a:p>
          <a:p>
            <a:pPr>
              <a:spcBef>
                <a:spcPct val="50000"/>
              </a:spcBef>
              <a:defRPr/>
            </a:pPr>
            <a:endParaRPr kumimoji="1" lang="en-US" altLang="zh-CN" sz="3200" i="1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2057400" y="3376613"/>
            <a:ext cx="6248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A:</a:t>
            </a:r>
            <a:r>
              <a:rPr kumimoji="1" lang="en-US" altLang="zh-CN" sz="3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How</a:t>
            </a: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are you going to do that?</a:t>
            </a:r>
          </a:p>
          <a:p>
            <a:pPr>
              <a:spcBef>
                <a:spcPct val="50000"/>
              </a:spcBef>
              <a:defRPr/>
            </a:pP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B:I’m going to..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981200" y="5000625"/>
            <a:ext cx="6248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A:</a:t>
            </a:r>
            <a:r>
              <a:rPr kumimoji="1" lang="en-US" altLang="zh-CN" sz="3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Where</a:t>
            </a: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are you going to work?</a:t>
            </a:r>
          </a:p>
          <a:p>
            <a:pPr>
              <a:spcBef>
                <a:spcPct val="50000"/>
              </a:spcBef>
              <a:defRPr/>
            </a:pP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B:I’m going to work in…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5" grpId="0"/>
      <p:bldP spid="22537" grpId="0"/>
      <p:bldP spid="225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Line 5"/>
          <p:cNvSpPr>
            <a:spLocks noChangeShapeType="1"/>
          </p:cNvSpPr>
          <p:nvPr/>
        </p:nvSpPr>
        <p:spPr bwMode="auto">
          <a:xfrm>
            <a:off x="303213" y="1143000"/>
            <a:ext cx="8459787" cy="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59" name="Line 6"/>
          <p:cNvSpPr>
            <a:spLocks noChangeShapeType="1"/>
          </p:cNvSpPr>
          <p:nvPr/>
        </p:nvSpPr>
        <p:spPr bwMode="auto">
          <a:xfrm>
            <a:off x="303213" y="1143000"/>
            <a:ext cx="0" cy="489585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0" name="Line 7"/>
          <p:cNvSpPr>
            <a:spLocks noChangeShapeType="1"/>
          </p:cNvSpPr>
          <p:nvPr/>
        </p:nvSpPr>
        <p:spPr bwMode="auto">
          <a:xfrm>
            <a:off x="336550" y="6019800"/>
            <a:ext cx="8424863" cy="46038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1" name="Line 8"/>
          <p:cNvSpPr>
            <a:spLocks noChangeShapeType="1"/>
          </p:cNvSpPr>
          <p:nvPr/>
        </p:nvSpPr>
        <p:spPr bwMode="auto">
          <a:xfrm>
            <a:off x="8761413" y="1143000"/>
            <a:ext cx="0" cy="487680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2" name="Line 9"/>
          <p:cNvSpPr>
            <a:spLocks noChangeShapeType="1"/>
          </p:cNvSpPr>
          <p:nvPr/>
        </p:nvSpPr>
        <p:spPr bwMode="auto">
          <a:xfrm>
            <a:off x="303213" y="2286000"/>
            <a:ext cx="8458200" cy="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3" name="Line 10"/>
          <p:cNvSpPr>
            <a:spLocks noChangeShapeType="1"/>
          </p:cNvSpPr>
          <p:nvPr/>
        </p:nvSpPr>
        <p:spPr bwMode="auto">
          <a:xfrm>
            <a:off x="303213" y="3352800"/>
            <a:ext cx="8458200" cy="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4" name="Line 11"/>
          <p:cNvSpPr>
            <a:spLocks noChangeShapeType="1"/>
          </p:cNvSpPr>
          <p:nvPr/>
        </p:nvSpPr>
        <p:spPr bwMode="auto">
          <a:xfrm>
            <a:off x="303213" y="4800600"/>
            <a:ext cx="8458200" cy="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5" name="Line 12"/>
          <p:cNvSpPr>
            <a:spLocks noChangeShapeType="1"/>
          </p:cNvSpPr>
          <p:nvPr/>
        </p:nvSpPr>
        <p:spPr bwMode="auto">
          <a:xfrm>
            <a:off x="1903413" y="1143000"/>
            <a:ext cx="0" cy="487680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6" name="Rectangle 13"/>
          <p:cNvSpPr>
            <a:spLocks noChangeArrowheads="1"/>
          </p:cNvSpPr>
          <p:nvPr/>
        </p:nvSpPr>
        <p:spPr bwMode="auto">
          <a:xfrm>
            <a:off x="531813" y="1447800"/>
            <a:ext cx="116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200" b="1">
                <a:solidFill>
                  <a:srgbClr val="FF66FF"/>
                </a:solidFill>
                <a:latin typeface="Lucida Console" pitchFamily="49" charset="0"/>
              </a:rPr>
              <a:t>What</a:t>
            </a:r>
          </a:p>
        </p:txBody>
      </p:sp>
      <p:sp>
        <p:nvSpPr>
          <p:cNvPr id="19467" name="Rectangle 14"/>
          <p:cNvSpPr>
            <a:spLocks noChangeArrowheads="1"/>
          </p:cNvSpPr>
          <p:nvPr/>
        </p:nvSpPr>
        <p:spPr bwMode="auto">
          <a:xfrm>
            <a:off x="455613" y="2590800"/>
            <a:ext cx="1438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200" b="1">
                <a:solidFill>
                  <a:srgbClr val="FF66FF"/>
                </a:solidFill>
              </a:rPr>
              <a:t>Where</a:t>
            </a:r>
          </a:p>
        </p:txBody>
      </p:sp>
      <p:sp>
        <p:nvSpPr>
          <p:cNvPr id="19468" name="Rectangle 24"/>
          <p:cNvSpPr>
            <a:spLocks noChangeArrowheads="1"/>
          </p:cNvSpPr>
          <p:nvPr/>
        </p:nvSpPr>
        <p:spPr bwMode="auto">
          <a:xfrm>
            <a:off x="531813" y="3810000"/>
            <a:ext cx="1219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3200" b="1">
                <a:solidFill>
                  <a:srgbClr val="FF66FF"/>
                </a:solidFill>
              </a:rPr>
              <a:t>How</a:t>
            </a:r>
          </a:p>
        </p:txBody>
      </p:sp>
      <p:sp>
        <p:nvSpPr>
          <p:cNvPr id="19469" name="Rectangle 25"/>
          <p:cNvSpPr>
            <a:spLocks noChangeArrowheads="1"/>
          </p:cNvSpPr>
          <p:nvPr/>
        </p:nvSpPr>
        <p:spPr bwMode="auto">
          <a:xfrm>
            <a:off x="379413" y="5181600"/>
            <a:ext cx="14144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200">
                <a:solidFill>
                  <a:srgbClr val="FF66FF"/>
                </a:solidFill>
              </a:rPr>
              <a:t> </a:t>
            </a:r>
            <a:r>
              <a:rPr kumimoji="1" lang="en-US" altLang="zh-CN" sz="3200" b="1">
                <a:solidFill>
                  <a:srgbClr val="FF66FF"/>
                </a:solidFill>
              </a:rPr>
              <a:t>When</a:t>
            </a:r>
          </a:p>
        </p:txBody>
      </p:sp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2209800" y="1473200"/>
            <a:ext cx="586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20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Chen Han is going to be an actor.</a:t>
            </a:r>
          </a:p>
        </p:txBody>
      </p:sp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2220913" y="2590800"/>
            <a:ext cx="5703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20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He is going to move to New York</a:t>
            </a:r>
          </a:p>
        </p:txBody>
      </p:sp>
      <p:sp>
        <p:nvSpPr>
          <p:cNvPr id="16412" name="Rectangle 28"/>
          <p:cNvSpPr>
            <a:spLocks noChangeArrowheads="1"/>
          </p:cNvSpPr>
          <p:nvPr/>
        </p:nvSpPr>
        <p:spPr bwMode="auto">
          <a:xfrm>
            <a:off x="2241550" y="3429000"/>
            <a:ext cx="4768850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20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Cheng Han is going to take </a:t>
            </a:r>
          </a:p>
          <a:p>
            <a:pPr>
              <a:spcBef>
                <a:spcPct val="20000"/>
              </a:spcBef>
            </a:pPr>
            <a:r>
              <a:rPr kumimoji="1" lang="en-US" altLang="zh-CN" sz="320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acting</a:t>
            </a:r>
            <a:r>
              <a:rPr kumimoji="1" lang="en-US" altLang="zh-CN" sz="320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zh-CN" sz="320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lessons</a:t>
            </a:r>
          </a:p>
        </p:txBody>
      </p:sp>
      <p:sp>
        <p:nvSpPr>
          <p:cNvPr id="16413" name="Rectangle 29"/>
          <p:cNvSpPr>
            <a:spLocks noChangeArrowheads="1"/>
          </p:cNvSpPr>
          <p:nvPr/>
        </p:nvSpPr>
        <p:spPr bwMode="auto">
          <a:xfrm>
            <a:off x="2286000" y="4876800"/>
            <a:ext cx="6400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20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He is going to finish high  school college first.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5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la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0" grpId="0" autoUpdateAnimBg="0"/>
      <p:bldP spid="16411" grpId="0" autoUpdateAnimBg="0"/>
      <p:bldP spid="16412" grpId="0" autoUpdateAnimBg="0"/>
      <p:bldP spid="1641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609600" y="762000"/>
            <a:ext cx="7772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1b</a:t>
            </a:r>
            <a:r>
              <a:rPr lang="en-US" altLang="zh-CN" sz="3600" b="1">
                <a:solidFill>
                  <a:srgbClr val="003399"/>
                </a:solidFill>
              </a:rPr>
              <a:t> Listen and fill in the blanks.   </a:t>
            </a:r>
          </a:p>
          <a:p>
            <a:pPr eaLnBrk="1" hangingPunct="1"/>
            <a:r>
              <a:rPr lang="en-US" altLang="zh-CN" sz="3600" b="1">
                <a:solidFill>
                  <a:srgbClr val="003399"/>
                </a:solidFill>
              </a:rPr>
              <a:t>     Then match the items.</a:t>
            </a:r>
            <a:endParaRPr lang="zh-CN" altLang="en-US" sz="3600" b="1">
              <a:solidFill>
                <a:srgbClr val="003399"/>
              </a:solidFill>
            </a:endParaRP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457200" y="2317750"/>
            <a:ext cx="853440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8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1.computer programmer         a. take _______ lessons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8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2.basketball player                  b. study_________ science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8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3.engineer                               c. practice _________ </a:t>
            </a:r>
          </a:p>
          <a:p>
            <a:pPr eaLnBrk="1" hangingPunct="1">
              <a:lnSpc>
                <a:spcPts val="38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                                                   every day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8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4.actor                                     d. study ______ really hard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800"/>
              </a:lnSpc>
            </a:pP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867400" y="2317750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i="1">
                <a:solidFill>
                  <a:srgbClr val="FF0066"/>
                </a:solidFill>
              </a:rPr>
              <a:t>acting</a:t>
            </a:r>
            <a:endParaRPr lang="zh-CN" altLang="en-US" sz="280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943600" y="2851150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i="1">
                <a:solidFill>
                  <a:srgbClr val="FF0066"/>
                </a:solidFill>
              </a:rPr>
              <a:t>computer</a:t>
            </a:r>
            <a:endParaRPr lang="zh-CN" altLang="en-US" sz="280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324600" y="3317875"/>
            <a:ext cx="1981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i="1">
                <a:solidFill>
                  <a:srgbClr val="FF0066"/>
                </a:solidFill>
              </a:rPr>
              <a:t>basketball</a:t>
            </a:r>
            <a:endParaRPr lang="zh-CN" altLang="en-US" sz="2800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019800" y="4298950"/>
            <a:ext cx="984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i="1">
                <a:solidFill>
                  <a:srgbClr val="FF0066"/>
                </a:solidFill>
              </a:rPr>
              <a:t>math</a:t>
            </a:r>
            <a:endParaRPr kumimoji="1" lang="zh-CN" altLang="en-US" sz="2800" i="1">
              <a:solidFill>
                <a:srgbClr val="FF0066"/>
              </a:solidFill>
            </a:endParaRPr>
          </a:p>
        </p:txBody>
      </p:sp>
      <p:pic>
        <p:nvPicPr>
          <p:cNvPr id="20488" name="Picture 13" descr="QQYY公仔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13" t="43750" r="17969" b="23958"/>
          <a:stretch>
            <a:fillRect/>
          </a:stretch>
        </p:blipFill>
        <p:spPr bwMode="auto">
          <a:xfrm>
            <a:off x="6400800" y="4876800"/>
            <a:ext cx="2509838" cy="18288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直接箭头连接符 11"/>
          <p:cNvCxnSpPr/>
          <p:nvPr/>
        </p:nvCxnSpPr>
        <p:spPr>
          <a:xfrm>
            <a:off x="3962400" y="2622550"/>
            <a:ext cx="762000" cy="4572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3429000" y="3155950"/>
            <a:ext cx="1371600" cy="6540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2590800" y="3689350"/>
            <a:ext cx="2133600" cy="9144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V="1">
            <a:off x="2057400" y="2698750"/>
            <a:ext cx="2590800" cy="19812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93" name="Picture 13" descr="D:\迅雷下载\Tencent\QQ\Users\279358040\Image\03FJIU6ZYPN@OYQU33O7YHM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295400"/>
            <a:ext cx="600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8" grpId="0" autoUpdateAnimBg="0"/>
      <p:bldP spid="9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4989513" cy="628650"/>
          </a:xfrm>
        </p:spPr>
        <p:txBody>
          <a:bodyPr/>
          <a:lstStyle/>
          <a:p>
            <a:pPr algn="l">
              <a:defRPr/>
            </a:pPr>
            <a:r>
              <a:rPr lang="en-US" altLang="zh-CN" sz="3600" b="1" kern="1200" dirty="0">
                <a:solidFill>
                  <a:schemeClr val="tx1"/>
                </a:solidFill>
                <a:cs typeface="+mn-cs"/>
              </a:rPr>
              <a:t>1c </a:t>
            </a:r>
            <a:r>
              <a:rPr lang="en-US" altLang="zh-CN" sz="3600" b="1" kern="1200" dirty="0" smtClean="0">
                <a:solidFill>
                  <a:srgbClr val="003399"/>
                </a:solidFill>
                <a:cs typeface="+mn-cs"/>
              </a:rPr>
              <a:t>Pair work </a:t>
            </a:r>
            <a:endParaRPr lang="en-US" altLang="zh-CN" sz="3600" b="1" kern="1200" dirty="0">
              <a:solidFill>
                <a:srgbClr val="003399"/>
              </a:solidFill>
              <a:cs typeface="+mn-cs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8139113" cy="2362200"/>
          </a:xfrm>
          <a:noFill/>
        </p:spPr>
        <p:txBody>
          <a:bodyPr wrap="none"/>
          <a:lstStyle/>
          <a:p>
            <a:pPr>
              <a:buFontTx/>
              <a:buNone/>
            </a:pPr>
            <a:r>
              <a:rPr lang="en-US" altLang="zh-CN" sz="2800" smtClean="0"/>
              <a:t>A: </a:t>
            </a:r>
            <a:r>
              <a:rPr lang="en-US" altLang="zh-CN" sz="2800" smtClean="0">
                <a:solidFill>
                  <a:srgbClr val="FF0000"/>
                </a:solidFill>
              </a:rPr>
              <a:t>What</a:t>
            </a:r>
            <a:r>
              <a:rPr lang="en-US" altLang="zh-CN" sz="2800" smtClean="0"/>
              <a:t> are you going to be when you grow up?</a:t>
            </a:r>
          </a:p>
          <a:p>
            <a:pPr>
              <a:buFontTx/>
              <a:buNone/>
            </a:pPr>
            <a:r>
              <a:rPr lang="en-US" altLang="zh-CN" sz="2800" smtClean="0"/>
              <a:t>B: I’m going to be a basketball player.</a:t>
            </a:r>
          </a:p>
          <a:p>
            <a:pPr>
              <a:buFontTx/>
              <a:buNone/>
            </a:pPr>
            <a:r>
              <a:rPr lang="en-US" altLang="zh-CN" sz="2800" smtClean="0"/>
              <a:t>A: </a:t>
            </a:r>
            <a:r>
              <a:rPr lang="en-US" altLang="zh-CN" sz="2800" smtClean="0">
                <a:solidFill>
                  <a:srgbClr val="FF0000"/>
                </a:solidFill>
              </a:rPr>
              <a:t>How</a:t>
            </a:r>
            <a:r>
              <a:rPr lang="en-US" altLang="zh-CN" sz="2800" smtClean="0"/>
              <a:t> are going to do that?</a:t>
            </a:r>
          </a:p>
          <a:p>
            <a:pPr>
              <a:buFontTx/>
              <a:buNone/>
            </a:pPr>
            <a:r>
              <a:rPr lang="en-US" altLang="zh-CN" sz="2800" smtClean="0"/>
              <a:t>B: I’m going to practice basketball every day.</a:t>
            </a:r>
          </a:p>
        </p:txBody>
      </p:sp>
      <p:pic>
        <p:nvPicPr>
          <p:cNvPr id="20484" name="Picture 4" descr="姚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962400"/>
            <a:ext cx="2362200" cy="26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xjdrw14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189413"/>
            <a:ext cx="2590800" cy="266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749550" y="549275"/>
            <a:ext cx="359886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 b="1" i="1">
                <a:solidFill>
                  <a:srgbClr val="0000CC"/>
                </a:solidFill>
              </a:rPr>
              <a:t>engineer</a:t>
            </a:r>
          </a:p>
          <a:p>
            <a:pPr eaLnBrk="1" hangingPunct="1"/>
            <a:r>
              <a:rPr lang="en-US" altLang="zh-CN" sz="3200" b="1" i="1">
                <a:solidFill>
                  <a:srgbClr val="0000CC"/>
                </a:solidFill>
              </a:rPr>
              <a:t>study math hard</a:t>
            </a:r>
          </a:p>
        </p:txBody>
      </p:sp>
      <p:pic>
        <p:nvPicPr>
          <p:cNvPr id="22531" name="Picture 3" descr="chuang%20yi%2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60"/>
          <a:stretch>
            <a:fillRect/>
          </a:stretch>
        </p:blipFill>
        <p:spPr bwMode="auto">
          <a:xfrm>
            <a:off x="6019800" y="762000"/>
            <a:ext cx="2552700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925513" y="3968750"/>
            <a:ext cx="6910387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/>
          <a:p>
            <a:pPr defTabSz="912813"/>
            <a:r>
              <a:rPr lang="en-US" altLang="zh-CN" sz="2900" b="1" i="1"/>
              <a:t>--What </a:t>
            </a:r>
            <a:r>
              <a:rPr lang="en-US" altLang="zh-CN" sz="2900" b="1" i="1">
                <a:solidFill>
                  <a:srgbClr val="FF0000"/>
                </a:solidFill>
              </a:rPr>
              <a:t>are</a:t>
            </a:r>
            <a:r>
              <a:rPr lang="en-US" altLang="zh-CN" sz="2900" b="1" i="1"/>
              <a:t> you </a:t>
            </a:r>
            <a:r>
              <a:rPr lang="en-US" altLang="zh-CN" sz="2900" b="1" i="1">
                <a:solidFill>
                  <a:srgbClr val="FF0000"/>
                </a:solidFill>
              </a:rPr>
              <a:t>going to</a:t>
            </a:r>
            <a:r>
              <a:rPr lang="en-US" altLang="zh-CN" sz="2900" b="1" i="1"/>
              <a:t> </a:t>
            </a:r>
            <a:r>
              <a:rPr lang="en-US" altLang="zh-CN" sz="2900" b="1" i="1" u="sng"/>
              <a:t>be</a:t>
            </a:r>
            <a:r>
              <a:rPr lang="en-US" altLang="zh-CN" sz="2900" b="1" i="1"/>
              <a:t> when you  </a:t>
            </a:r>
          </a:p>
          <a:p>
            <a:pPr defTabSz="912813"/>
            <a:r>
              <a:rPr lang="en-US" altLang="zh-CN" sz="2900" b="1" i="1"/>
              <a:t>  grow up?</a:t>
            </a:r>
          </a:p>
          <a:p>
            <a:pPr defTabSz="912813"/>
            <a:r>
              <a:rPr lang="en-US" altLang="zh-CN" sz="2900" b="1" i="1"/>
              <a:t>--</a:t>
            </a:r>
            <a:r>
              <a:rPr lang="en-US" altLang="zh-CN" sz="2900" b="1" i="1">
                <a:solidFill>
                  <a:srgbClr val="FF0000"/>
                </a:solidFill>
              </a:rPr>
              <a:t>I’m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going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to</a:t>
            </a:r>
            <a:r>
              <a:rPr lang="en-US" altLang="zh-CN" sz="2900" b="1" i="1"/>
              <a:t> </a:t>
            </a:r>
            <a:r>
              <a:rPr lang="en-US" altLang="zh-CN" sz="2900" b="1" i="1" u="sng"/>
              <a:t>be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0000CC"/>
                </a:solidFill>
              </a:rPr>
              <a:t>an engineer.</a:t>
            </a:r>
          </a:p>
          <a:p>
            <a:pPr defTabSz="912813"/>
            <a:r>
              <a:rPr lang="en-US" altLang="zh-CN" sz="2900" b="1" i="1"/>
              <a:t>-- How </a:t>
            </a:r>
            <a:r>
              <a:rPr lang="en-US" altLang="zh-CN" sz="2900" b="1" i="1">
                <a:solidFill>
                  <a:srgbClr val="FF0000"/>
                </a:solidFill>
              </a:rPr>
              <a:t>are</a:t>
            </a:r>
            <a:r>
              <a:rPr lang="en-US" altLang="zh-CN" sz="2900" b="1" i="1"/>
              <a:t> you </a:t>
            </a:r>
            <a:r>
              <a:rPr lang="en-US" altLang="zh-CN" sz="2900" b="1" i="1">
                <a:solidFill>
                  <a:srgbClr val="FF0000"/>
                </a:solidFill>
              </a:rPr>
              <a:t>going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to</a:t>
            </a:r>
            <a:r>
              <a:rPr lang="en-US" altLang="zh-CN" sz="2900" b="1" i="1"/>
              <a:t> do that?</a:t>
            </a:r>
          </a:p>
          <a:p>
            <a:pPr defTabSz="912813"/>
            <a:r>
              <a:rPr lang="en-US" altLang="zh-CN" sz="2900" b="1" i="1"/>
              <a:t>-- </a:t>
            </a:r>
            <a:r>
              <a:rPr lang="en-US" altLang="zh-CN" sz="2900" b="1" i="1">
                <a:solidFill>
                  <a:srgbClr val="FF0000"/>
                </a:solidFill>
              </a:rPr>
              <a:t>I’m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going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to</a:t>
            </a:r>
            <a:r>
              <a:rPr lang="en-US" altLang="zh-CN" sz="2900" b="1" i="1">
                <a:solidFill>
                  <a:srgbClr val="336600"/>
                </a:solidFill>
              </a:rPr>
              <a:t> </a:t>
            </a:r>
            <a:r>
              <a:rPr lang="en-US" altLang="zh-CN" sz="2900" b="1" i="1">
                <a:solidFill>
                  <a:srgbClr val="0000CC"/>
                </a:solidFill>
              </a:rPr>
              <a:t>study math hard.</a:t>
            </a:r>
          </a:p>
        </p:txBody>
      </p:sp>
      <p:pic>
        <p:nvPicPr>
          <p:cNvPr id="22533" name="Picture 6" descr="W0200703305077218849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85800"/>
            <a:ext cx="2057400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U397P6T12D1175936F44DT200409301101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066800"/>
            <a:ext cx="2216150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2413000" y="476250"/>
            <a:ext cx="446246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/>
            <a:r>
              <a:rPr kumimoji="1" lang="en-US" altLang="zh-CN" sz="3200" b="1">
                <a:latin typeface="Comic Sans MS" pitchFamily="66" charset="0"/>
              </a:rPr>
              <a:t>       </a:t>
            </a:r>
            <a:r>
              <a:rPr lang="en-US" altLang="zh-CN" sz="3200" b="1" i="1">
                <a:solidFill>
                  <a:srgbClr val="0000CC"/>
                </a:solidFill>
              </a:rPr>
              <a:t>actor</a:t>
            </a:r>
          </a:p>
          <a:p>
            <a:pPr defTabSz="912813"/>
            <a:r>
              <a:rPr lang="en-US" altLang="zh-CN" sz="3200" b="1" i="1">
                <a:solidFill>
                  <a:srgbClr val="0000CC"/>
                </a:solidFill>
              </a:rPr>
              <a:t>take</a:t>
            </a:r>
            <a:r>
              <a:rPr kumimoji="1" lang="en-US" altLang="zh-CN" sz="3200" b="1">
                <a:latin typeface="Comic Sans MS" pitchFamily="66" charset="0"/>
              </a:rPr>
              <a:t> </a:t>
            </a:r>
            <a:r>
              <a:rPr lang="en-US" altLang="zh-CN" sz="3200" b="1" i="1">
                <a:solidFill>
                  <a:srgbClr val="0000CC"/>
                </a:solidFill>
              </a:rPr>
              <a:t>acting</a:t>
            </a:r>
            <a:r>
              <a:rPr kumimoji="1" lang="en-US" altLang="zh-CN" sz="3200" b="1">
                <a:latin typeface="Comic Sans MS" pitchFamily="66" charset="0"/>
              </a:rPr>
              <a:t> </a:t>
            </a:r>
            <a:r>
              <a:rPr lang="en-US" altLang="zh-CN" sz="3200" b="1" i="1">
                <a:solidFill>
                  <a:srgbClr val="0000CC"/>
                </a:solidFill>
              </a:rPr>
              <a:t>lessons</a:t>
            </a:r>
          </a:p>
        </p:txBody>
      </p:sp>
      <p:pic>
        <p:nvPicPr>
          <p:cNvPr id="23556" name="Picture 5" descr="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"/>
            <a:ext cx="2263775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8" name="Rectangle 6"/>
          <p:cNvSpPr>
            <a:spLocks noChangeArrowheads="1"/>
          </p:cNvSpPr>
          <p:nvPr/>
        </p:nvSpPr>
        <p:spPr bwMode="auto">
          <a:xfrm>
            <a:off x="1219200" y="4114800"/>
            <a:ext cx="6913563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/>
          <a:p>
            <a:pPr defTabSz="912813"/>
            <a:r>
              <a:rPr lang="en-US" altLang="zh-CN" sz="2900" b="1" i="1"/>
              <a:t>--What </a:t>
            </a:r>
            <a:r>
              <a:rPr lang="en-US" altLang="zh-CN" sz="2900" b="1" i="1">
                <a:solidFill>
                  <a:srgbClr val="FF0000"/>
                </a:solidFill>
              </a:rPr>
              <a:t>are</a:t>
            </a:r>
            <a:r>
              <a:rPr lang="en-US" altLang="zh-CN" sz="2900" b="1" i="1"/>
              <a:t> you </a:t>
            </a:r>
            <a:r>
              <a:rPr lang="en-US" altLang="zh-CN" sz="2900" b="1" i="1">
                <a:solidFill>
                  <a:srgbClr val="FF0000"/>
                </a:solidFill>
              </a:rPr>
              <a:t>going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to</a:t>
            </a:r>
            <a:r>
              <a:rPr lang="en-US" altLang="zh-CN" sz="2900" b="1" i="1"/>
              <a:t> </a:t>
            </a:r>
            <a:r>
              <a:rPr lang="en-US" altLang="zh-CN" sz="2900" b="1" i="1" u="sng"/>
              <a:t>be</a:t>
            </a:r>
            <a:r>
              <a:rPr lang="en-US" altLang="zh-CN" sz="2900" b="1" i="1"/>
              <a:t> when you </a:t>
            </a:r>
          </a:p>
          <a:p>
            <a:pPr defTabSz="912813"/>
            <a:r>
              <a:rPr lang="en-US" altLang="zh-CN" sz="2900" b="1" i="1"/>
              <a:t>  grow up?</a:t>
            </a:r>
          </a:p>
          <a:p>
            <a:pPr defTabSz="912813"/>
            <a:r>
              <a:rPr lang="en-US" altLang="zh-CN" sz="2900" b="1" i="1"/>
              <a:t>--</a:t>
            </a:r>
            <a:r>
              <a:rPr lang="en-US" altLang="zh-CN" sz="2900" b="1" i="1">
                <a:solidFill>
                  <a:srgbClr val="FF0000"/>
                </a:solidFill>
              </a:rPr>
              <a:t>I’m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going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to</a:t>
            </a:r>
            <a:r>
              <a:rPr lang="en-US" altLang="zh-CN" sz="2900" b="1" i="1"/>
              <a:t> </a:t>
            </a:r>
            <a:r>
              <a:rPr lang="en-US" altLang="zh-CN" sz="2900" b="1" i="1" u="sng"/>
              <a:t>be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0000CC"/>
                </a:solidFill>
              </a:rPr>
              <a:t>an actor.</a:t>
            </a:r>
          </a:p>
          <a:p>
            <a:pPr defTabSz="912813"/>
            <a:r>
              <a:rPr lang="en-US" altLang="zh-CN" sz="2900" b="1" i="1"/>
              <a:t>--How </a:t>
            </a:r>
            <a:r>
              <a:rPr lang="en-US" altLang="zh-CN" sz="2900" b="1" i="1">
                <a:solidFill>
                  <a:srgbClr val="FF0000"/>
                </a:solidFill>
              </a:rPr>
              <a:t>are</a:t>
            </a:r>
            <a:r>
              <a:rPr lang="en-US" altLang="zh-CN" sz="2900" b="1" i="1"/>
              <a:t> you </a:t>
            </a:r>
            <a:r>
              <a:rPr lang="en-US" altLang="zh-CN" sz="2900" b="1" i="1">
                <a:solidFill>
                  <a:srgbClr val="FF0000"/>
                </a:solidFill>
              </a:rPr>
              <a:t>going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to</a:t>
            </a:r>
            <a:r>
              <a:rPr lang="en-US" altLang="zh-CN" sz="2900" b="1" i="1"/>
              <a:t> do that?</a:t>
            </a:r>
          </a:p>
          <a:p>
            <a:pPr defTabSz="912813"/>
            <a:r>
              <a:rPr lang="en-US" altLang="zh-CN" sz="2900" b="1" i="1"/>
              <a:t>--</a:t>
            </a:r>
            <a:r>
              <a:rPr lang="en-US" altLang="zh-CN" sz="2900" b="1" i="1">
                <a:solidFill>
                  <a:srgbClr val="FF0000"/>
                </a:solidFill>
              </a:rPr>
              <a:t>I’m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going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to</a:t>
            </a:r>
            <a:r>
              <a:rPr lang="en-US" altLang="zh-CN" sz="2900" b="1" i="1">
                <a:solidFill>
                  <a:srgbClr val="336600"/>
                </a:solidFill>
              </a:rPr>
              <a:t> </a:t>
            </a:r>
            <a:r>
              <a:rPr kumimoji="1" lang="en-US" altLang="zh-CN" sz="2900" b="1">
                <a:solidFill>
                  <a:srgbClr val="0000CC"/>
                </a:solidFill>
              </a:rPr>
              <a:t>take acting lessons</a:t>
            </a:r>
            <a:r>
              <a:rPr lang="en-US" altLang="zh-CN" sz="4000" b="1" i="1">
                <a:solidFill>
                  <a:srgbClr val="0000CC"/>
                </a:solidFill>
              </a:rPr>
              <a:t>.</a:t>
            </a:r>
            <a:endParaRPr kumimoji="1" lang="en-US" altLang="zh-CN" sz="29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685800" y="1219200"/>
            <a:ext cx="82296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</a:rPr>
              <a:t>Unit 6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</a:rPr>
              <a:t>I’m going to study computer science</a:t>
            </a:r>
          </a:p>
        </p:txBody>
      </p:sp>
      <p:sp>
        <p:nvSpPr>
          <p:cNvPr id="10243" name="WordArt 6"/>
          <p:cNvSpPr>
            <a:spLocks noChangeArrowheads="1" noChangeShapeType="1" noTextEdit="1"/>
          </p:cNvSpPr>
          <p:nvPr/>
        </p:nvSpPr>
        <p:spPr bwMode="auto">
          <a:xfrm>
            <a:off x="2133600" y="4191000"/>
            <a:ext cx="4968875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Section A 1a-2d</a:t>
            </a:r>
            <a:endParaRPr lang="zh-CN" altLang="en-US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ChangeArrowheads="1"/>
          </p:cNvSpPr>
          <p:nvPr/>
        </p:nvSpPr>
        <p:spPr bwMode="auto">
          <a:xfrm>
            <a:off x="304800" y="838200"/>
            <a:ext cx="86264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3200" b="1"/>
              <a:t>2a</a:t>
            </a:r>
            <a:r>
              <a:rPr lang="en-US" altLang="zh-CN" sz="3200" b="1">
                <a:solidFill>
                  <a:srgbClr val="003399"/>
                </a:solidFill>
              </a:rPr>
              <a:t> Listen. What is Cheng Han going to do? </a:t>
            </a:r>
          </a:p>
          <a:p>
            <a:pPr eaLnBrk="0" hangingPunct="0"/>
            <a:r>
              <a:rPr lang="en-US" altLang="zh-CN" sz="3200" b="1">
                <a:solidFill>
                  <a:srgbClr val="003399"/>
                </a:solidFill>
              </a:rPr>
              <a:t>Check ( √ ) the correct boxes in the picture.</a:t>
            </a:r>
          </a:p>
        </p:txBody>
      </p:sp>
      <p:pic>
        <p:nvPicPr>
          <p:cNvPr id="24579" name="图片 2" descr="A-2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7196138" cy="405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5" descr="la8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1905000"/>
            <a:ext cx="609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19200" y="2514600"/>
            <a:ext cx="685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√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638800" y="2362200"/>
            <a:ext cx="685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ChangeArrowheads="1"/>
          </p:cNvSpPr>
          <p:nvPr/>
        </p:nvSpPr>
        <p:spPr bwMode="auto">
          <a:xfrm>
            <a:off x="457200" y="914400"/>
            <a:ext cx="81057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3200" b="1"/>
              <a:t>2b</a:t>
            </a:r>
            <a:r>
              <a:rPr lang="en-US" altLang="zh-CN" sz="3200" b="1">
                <a:solidFill>
                  <a:srgbClr val="003399"/>
                </a:solidFill>
              </a:rPr>
              <a:t> Listen</a:t>
            </a:r>
            <a:r>
              <a:rPr lang="en-US" altLang="zh-CN" sz="3200"/>
              <a:t> </a:t>
            </a:r>
            <a:r>
              <a:rPr lang="en-US" altLang="zh-CN" sz="3200" b="1">
                <a:solidFill>
                  <a:srgbClr val="003399"/>
                </a:solidFill>
              </a:rPr>
              <a:t>again. What are Cheng Han’s </a:t>
            </a:r>
          </a:p>
          <a:p>
            <a:r>
              <a:rPr lang="en-US" altLang="zh-CN" sz="3200" b="1">
                <a:solidFill>
                  <a:srgbClr val="003399"/>
                </a:solidFill>
              </a:rPr>
              <a:t>plans for the future? Complete the chart.</a:t>
            </a:r>
            <a:endParaRPr lang="zh-CN" altLang="en-US" sz="3200" b="1">
              <a:solidFill>
                <a:srgbClr val="003399"/>
              </a:solidFill>
            </a:endParaRPr>
          </a:p>
        </p:txBody>
      </p:sp>
      <p:pic>
        <p:nvPicPr>
          <p:cNvPr id="25603" name="Picture 45" descr="la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685800"/>
            <a:ext cx="609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066800" y="2895600"/>
          <a:ext cx="7543800" cy="31242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980247"/>
                <a:gridCol w="5563553"/>
              </a:tblGrid>
              <a:tr h="68580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What </a:t>
                      </a:r>
                      <a:endParaRPr lang="zh-CN" altLang="en-US" sz="2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Where </a:t>
                      </a:r>
                      <a:endParaRPr lang="zh-CN" altLang="en-US" sz="2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How </a:t>
                      </a:r>
                      <a:endParaRPr lang="zh-CN" altLang="en-US" sz="2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106680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When</a:t>
                      </a:r>
                      <a:r>
                        <a:rPr lang="en-US" altLang="zh-CN" sz="2800" baseline="0" dirty="0" smtClean="0"/>
                        <a:t> </a:t>
                      </a:r>
                      <a:endParaRPr lang="zh-CN" altLang="en-US" sz="2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3033713" y="3048000"/>
            <a:ext cx="4967287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He is going to be a teacher.</a:t>
            </a: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3048000" y="3673475"/>
            <a:ext cx="48958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He is going to move to Beijing.</a:t>
            </a:r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2971800" y="4359275"/>
            <a:ext cx="64008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He is going to learn how to teach children. </a:t>
            </a:r>
          </a:p>
        </p:txBody>
      </p:sp>
      <p:sp>
        <p:nvSpPr>
          <p:cNvPr id="10" name="Text Box 24"/>
          <p:cNvSpPr txBox="1">
            <a:spLocks noChangeArrowheads="1"/>
          </p:cNvSpPr>
          <p:nvPr/>
        </p:nvSpPr>
        <p:spPr bwMode="auto">
          <a:xfrm>
            <a:off x="3200400" y="5029200"/>
            <a:ext cx="50292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He is going to finish high school and college first.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8" grpId="0" autoUpdateAnimBg="0"/>
      <p:bldP spid="9" grpId="0" autoUpdateAnimBg="0"/>
      <p:bldP spid="1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552450" y="1884363"/>
            <a:ext cx="7848600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kumimoji="1" lang="zh-CN" altLang="zh-CN" sz="2500">
              <a:latin typeface="Times New Roman" pitchFamily="18" charset="0"/>
            </a:endParaRP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563563" y="1836738"/>
            <a:ext cx="62484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/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B: He is going to be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 teacher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539750" y="3097213"/>
            <a:ext cx="60198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B: He is going to</a:t>
            </a:r>
            <a:r>
              <a:rPr kumimoji="1" lang="en-US" altLang="zh-CN" sz="32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move to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Beijing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490538" y="4284663"/>
            <a:ext cx="82915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B: He</a:t>
            </a:r>
            <a:r>
              <a:rPr kumimoji="1" lang="en-US" altLang="zh-CN" sz="32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is going to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learn how to teach children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539750" y="5437188"/>
            <a:ext cx="7581900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/>
          <a:p>
            <a:pPr defTabSz="912813"/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B: He is going to finish high school and </a:t>
            </a:r>
          </a:p>
          <a:p>
            <a:pPr defTabSz="912813"/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     college first.</a:t>
            </a:r>
          </a:p>
        </p:txBody>
      </p:sp>
      <p:sp>
        <p:nvSpPr>
          <p:cNvPr id="26631" name="Text Box 8"/>
          <p:cNvSpPr txBox="1">
            <a:spLocks noChangeArrowheads="1"/>
          </p:cNvSpPr>
          <p:nvPr/>
        </p:nvSpPr>
        <p:spPr bwMode="auto">
          <a:xfrm>
            <a:off x="563563" y="1260475"/>
            <a:ext cx="74882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A: What is Cheng Han going to be?</a:t>
            </a:r>
          </a:p>
        </p:txBody>
      </p:sp>
      <p:sp>
        <p:nvSpPr>
          <p:cNvPr id="26632" name="Text Box 9"/>
          <p:cNvSpPr txBox="1">
            <a:spLocks noChangeArrowheads="1"/>
          </p:cNvSpPr>
          <p:nvPr/>
        </p:nvSpPr>
        <p:spPr bwMode="auto">
          <a:xfrm>
            <a:off x="539750" y="2376488"/>
            <a:ext cx="83756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A : Where is Cheng Han going to move?</a:t>
            </a:r>
          </a:p>
        </p:txBody>
      </p:sp>
      <p:sp>
        <p:nvSpPr>
          <p:cNvPr id="26633" name="Text Box 10"/>
          <p:cNvSpPr txBox="1">
            <a:spLocks noChangeArrowheads="1"/>
          </p:cNvSpPr>
          <p:nvPr/>
        </p:nvSpPr>
        <p:spPr bwMode="auto">
          <a:xfrm>
            <a:off x="490538" y="3636963"/>
            <a:ext cx="7921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A: What is Cheng Han going to do?</a:t>
            </a:r>
          </a:p>
        </p:txBody>
      </p:sp>
      <p:sp>
        <p:nvSpPr>
          <p:cNvPr id="26634" name="Text Box 11"/>
          <p:cNvSpPr txBox="1">
            <a:spLocks noChangeArrowheads="1"/>
          </p:cNvSpPr>
          <p:nvPr/>
        </p:nvSpPr>
        <p:spPr bwMode="auto">
          <a:xfrm>
            <a:off x="490538" y="4789488"/>
            <a:ext cx="80168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A: When is Cheng Han going to start?</a:t>
            </a:r>
          </a:p>
        </p:txBody>
      </p:sp>
      <p:sp>
        <p:nvSpPr>
          <p:cNvPr id="26635" name="Rectangle 12"/>
          <p:cNvSpPr>
            <a:spLocks noChangeArrowheads="1"/>
          </p:cNvSpPr>
          <p:nvPr/>
        </p:nvSpPr>
        <p:spPr bwMode="auto">
          <a:xfrm>
            <a:off x="400050" y="741363"/>
            <a:ext cx="7294563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defTabSz="912813"/>
            <a:r>
              <a:rPr lang="en-US" altLang="zh-CN" sz="3600" b="1"/>
              <a:t>2c</a:t>
            </a:r>
            <a:r>
              <a:rPr lang="en-US" altLang="zh-CN" sz="3600" b="1">
                <a:solidFill>
                  <a:srgbClr val="003399"/>
                </a:solidFill>
              </a:rPr>
              <a:t>  Ask and answer questions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 autoUpdateAnimBg="0"/>
      <p:bldP spid="80901" grpId="0" autoUpdateAnimBg="0"/>
      <p:bldP spid="80902" grpId="0" autoUpdateAnimBg="0"/>
      <p:bldP spid="80903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457200" y="762000"/>
            <a:ext cx="8077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2d</a:t>
            </a:r>
            <a:r>
              <a:rPr lang="en-US" altLang="zh-CN" sz="3600" b="1">
                <a:solidFill>
                  <a:srgbClr val="003399"/>
                </a:solidFill>
              </a:rPr>
              <a:t> Role-play the conversation.</a:t>
            </a:r>
            <a:endParaRPr lang="zh-CN" altLang="en-US" sz="3600" b="1">
              <a:solidFill>
                <a:srgbClr val="0033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828800"/>
            <a:ext cx="8305800" cy="4552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39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Andy: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What are you reading, Ken?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Ken: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Old Man and the Sea by Hemingway.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Andy: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Wow, now I know why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you’re so good at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writing stories.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Ken: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Yes, I want to be a writer.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Andy: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Really? How are you going to become a writer?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Ken: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Well, I’m going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to keep on writing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stories, of course. What do you want to be?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线形标注 2(带强调线) 3"/>
          <p:cNvSpPr/>
          <p:nvPr/>
        </p:nvSpPr>
        <p:spPr>
          <a:xfrm>
            <a:off x="6858000" y="3429000"/>
            <a:ext cx="1905000" cy="7620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26513"/>
              <a:gd name="adj5" fmla="val -19808"/>
              <a:gd name="adj6" fmla="val -45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0000"/>
                </a:solidFill>
              </a:rPr>
              <a:t>be good at…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</a:rPr>
              <a:t>擅长于干</a:t>
            </a:r>
            <a:r>
              <a:rPr lang="en-US" altLang="zh-CN" sz="2000" b="1" dirty="0">
                <a:solidFill>
                  <a:srgbClr val="FF0000"/>
                </a:solidFill>
              </a:rPr>
              <a:t>…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5" name="线形标注 2(带强调线) 4"/>
          <p:cNvSpPr/>
          <p:nvPr/>
        </p:nvSpPr>
        <p:spPr>
          <a:xfrm>
            <a:off x="6629400" y="5638800"/>
            <a:ext cx="2286000" cy="762000"/>
          </a:xfrm>
          <a:prstGeom prst="accentCallout2">
            <a:avLst>
              <a:gd name="adj1" fmla="val 18750"/>
              <a:gd name="adj2" fmla="val -8333"/>
              <a:gd name="adj3" fmla="val 17211"/>
              <a:gd name="adj4" fmla="val -28205"/>
              <a:gd name="adj5" fmla="val -50578"/>
              <a:gd name="adj6" fmla="val -61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0000"/>
                </a:solidFill>
              </a:rPr>
              <a:t>keep on doing…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</a:rPr>
              <a:t>继续，坚持干</a:t>
            </a:r>
            <a:r>
              <a:rPr lang="en-US" altLang="zh-CN" sz="2000" b="1" dirty="0">
                <a:solidFill>
                  <a:srgbClr val="FF0000"/>
                </a:solidFill>
              </a:rPr>
              <a:t>…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pic>
        <p:nvPicPr>
          <p:cNvPr id="27654" name="Picture 45" descr="la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990600"/>
            <a:ext cx="609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200400"/>
            <a:ext cx="7848600" cy="3952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43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Andy: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My parents want me to be a doctor, </a:t>
            </a:r>
            <a:r>
              <a:rPr lang="en-US" sz="28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 I’m not sure about that.</a:t>
            </a:r>
            <a:endParaRPr lang="zh-CN" altLang="en-US" sz="2800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43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Ken: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Well, don’t worry. Not everyone knows what they want to be. Just </a:t>
            </a:r>
            <a:r>
              <a:rPr lang="en-US" sz="28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 sure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sz="28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try your best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Then you can be anything you want!</a:t>
            </a:r>
            <a:endParaRPr lang="zh-CN" alt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43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Andy: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Yes, you’re right.</a:t>
            </a:r>
            <a:endParaRPr lang="zh-CN" alt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4300"/>
              </a:lnSpc>
              <a:defRPr/>
            </a:pPr>
            <a:endParaRPr lang="zh-CN" altLang="en-US" dirty="0"/>
          </a:p>
        </p:txBody>
      </p:sp>
      <p:pic>
        <p:nvPicPr>
          <p:cNvPr id="28675" name="图片 3" descr="A-2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33400"/>
            <a:ext cx="3352800" cy="269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线形标注 2(带强调线) 4"/>
          <p:cNvSpPr/>
          <p:nvPr/>
        </p:nvSpPr>
        <p:spPr>
          <a:xfrm>
            <a:off x="2362200" y="2209800"/>
            <a:ext cx="2743200" cy="762000"/>
          </a:xfrm>
          <a:prstGeom prst="accentCallout2">
            <a:avLst>
              <a:gd name="adj1" fmla="val 18750"/>
              <a:gd name="adj2" fmla="val -8333"/>
              <a:gd name="adj3" fmla="val 17211"/>
              <a:gd name="adj4" fmla="val -28205"/>
              <a:gd name="adj5" fmla="val 227884"/>
              <a:gd name="adj6" fmla="val -364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0000"/>
                </a:solidFill>
              </a:rPr>
              <a:t>be sure about…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</a:rPr>
              <a:t>对</a:t>
            </a:r>
            <a:r>
              <a:rPr lang="en-US" altLang="zh-CN" sz="2000" b="1" dirty="0">
                <a:solidFill>
                  <a:srgbClr val="FF0000"/>
                </a:solidFill>
              </a:rPr>
              <a:t>…</a:t>
            </a:r>
            <a:r>
              <a:rPr lang="zh-CN" altLang="en-US" sz="2000" b="1" dirty="0">
                <a:solidFill>
                  <a:srgbClr val="FF0000"/>
                </a:solidFill>
              </a:rPr>
              <a:t>有把握，确信</a:t>
            </a:r>
            <a:r>
              <a:rPr lang="en-US" altLang="zh-CN" sz="2000" b="1" dirty="0">
                <a:solidFill>
                  <a:srgbClr val="FF0000"/>
                </a:solidFill>
              </a:rPr>
              <a:t>…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线形标注 2(带强调线) 5"/>
          <p:cNvSpPr/>
          <p:nvPr/>
        </p:nvSpPr>
        <p:spPr>
          <a:xfrm>
            <a:off x="6858000" y="5715000"/>
            <a:ext cx="2133600" cy="762000"/>
          </a:xfrm>
          <a:prstGeom prst="accentCallout2">
            <a:avLst>
              <a:gd name="adj1" fmla="val 18750"/>
              <a:gd name="adj2" fmla="val -8333"/>
              <a:gd name="adj3" fmla="val 17211"/>
              <a:gd name="adj4" fmla="val -28205"/>
              <a:gd name="adj5" fmla="val -49039"/>
              <a:gd name="adj6" fmla="val -927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0000"/>
                </a:solidFill>
              </a:rPr>
              <a:t>make sure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</a:rPr>
              <a:t>确信，证实</a:t>
            </a:r>
          </a:p>
        </p:txBody>
      </p:sp>
      <p:sp>
        <p:nvSpPr>
          <p:cNvPr id="7" name="线形标注 2(带强调线) 6"/>
          <p:cNvSpPr/>
          <p:nvPr/>
        </p:nvSpPr>
        <p:spPr>
          <a:xfrm>
            <a:off x="6705600" y="3733800"/>
            <a:ext cx="2133600" cy="762000"/>
          </a:xfrm>
          <a:prstGeom prst="accentCallout2">
            <a:avLst>
              <a:gd name="adj1" fmla="val 18750"/>
              <a:gd name="adj2" fmla="val -8333"/>
              <a:gd name="adj3" fmla="val 20288"/>
              <a:gd name="adj4" fmla="val -15568"/>
              <a:gd name="adj5" fmla="val 177115"/>
              <a:gd name="adj6" fmla="val -246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0000"/>
                </a:solidFill>
              </a:rPr>
              <a:t>try one’s best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</a:rPr>
              <a:t>尽最大努力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44500" y="1268413"/>
            <a:ext cx="8699500" cy="5130800"/>
          </a:xfrm>
          <a:noFill/>
        </p:spPr>
        <p:txBody>
          <a:bodyPr wrap="none"/>
          <a:lstStyle/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1. What 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are</a:t>
            </a:r>
            <a:r>
              <a:rPr lang="en-US" altLang="zh-CN" sz="3600" b="1" smtClean="0">
                <a:latin typeface="Times New Roman" pitchFamily="18" charset="0"/>
              </a:rPr>
              <a:t> you 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going to</a:t>
            </a:r>
            <a:r>
              <a:rPr lang="en-US" altLang="zh-CN" sz="3600" b="1" smtClean="0">
                <a:latin typeface="Times New Roman" pitchFamily="18" charset="0"/>
              </a:rPr>
              <a:t> be when you 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grow up</a:t>
            </a:r>
            <a:r>
              <a:rPr lang="zh-CN" altLang="en-US" sz="3600" b="1" smtClean="0">
                <a:latin typeface="Times New Roman" pitchFamily="18" charset="0"/>
              </a:rPr>
              <a:t>？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1) </a:t>
            </a: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这是一个</a:t>
            </a: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be going to</a:t>
            </a: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用于特殊疑问句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的句子</a:t>
            </a: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, be going to</a:t>
            </a: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用于疑问句中将</a:t>
            </a: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be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放在主语前。如：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Are</a:t>
            </a:r>
            <a:r>
              <a:rPr lang="en-US" altLang="zh-CN" sz="3600" b="1" smtClean="0">
                <a:latin typeface="Times New Roman" pitchFamily="18" charset="0"/>
              </a:rPr>
              <a:t> you 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going to</a:t>
            </a:r>
            <a:r>
              <a:rPr lang="en-US" altLang="zh-CN" sz="3600" b="1" smtClean="0">
                <a:latin typeface="Times New Roman" pitchFamily="18" charset="0"/>
              </a:rPr>
              <a:t> hike to the top of the 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mountain</a:t>
            </a:r>
            <a:r>
              <a:rPr lang="zh-CN" altLang="en-US" sz="3600" b="1" smtClean="0">
                <a:latin typeface="Times New Roman" pitchFamily="18" charset="0"/>
              </a:rPr>
              <a:t>？你们要徒步登上山顶吗？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524000" y="457200"/>
            <a:ext cx="5567363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altLang="zh-CN" sz="4700" b="1" ker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Language points</a:t>
            </a:r>
            <a:endParaRPr lang="en-US" altLang="zh-CN" sz="4700" b="1" kern="0" dirty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36588" y="728663"/>
            <a:ext cx="7848600" cy="5472112"/>
          </a:xfrm>
          <a:noFill/>
        </p:spPr>
        <p:txBody>
          <a:bodyPr wrap="none"/>
          <a:lstStyle/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latin typeface="Times New Roman" pitchFamily="18" charset="0"/>
              </a:rPr>
              <a:t>How </a:t>
            </a:r>
            <a:r>
              <a:rPr lang="en-US" altLang="zh-CN" sz="3800" b="1" smtClean="0">
                <a:solidFill>
                  <a:srgbClr val="FF0000"/>
                </a:solidFill>
                <a:latin typeface="Times New Roman" pitchFamily="18" charset="0"/>
              </a:rPr>
              <a:t>are you going to</a:t>
            </a:r>
            <a:r>
              <a:rPr lang="en-US" altLang="zh-CN" sz="3800" b="1" smtClean="0">
                <a:latin typeface="Times New Roman" pitchFamily="18" charset="0"/>
              </a:rPr>
              <a:t> do that</a:t>
            </a:r>
            <a:r>
              <a:rPr lang="zh-CN" altLang="en-US" sz="3800" b="1" smtClean="0">
                <a:latin typeface="Times New Roman" pitchFamily="18" charset="0"/>
              </a:rPr>
              <a:t>？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latin typeface="Times New Roman" pitchFamily="18" charset="0"/>
              </a:rPr>
              <a:t>你打算怎么做？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solidFill>
                  <a:srgbClr val="0000CC"/>
                </a:solidFill>
                <a:latin typeface="Times New Roman" pitchFamily="18" charset="0"/>
              </a:rPr>
              <a:t>be going to</a:t>
            </a:r>
            <a:r>
              <a:rPr lang="zh-CN" altLang="en-US" sz="3800" b="1" smtClean="0">
                <a:solidFill>
                  <a:srgbClr val="0000CC"/>
                </a:solidFill>
                <a:latin typeface="Times New Roman" pitchFamily="18" charset="0"/>
              </a:rPr>
              <a:t>表示将要发生的动作</a:t>
            </a:r>
            <a:r>
              <a:rPr lang="en-US" altLang="zh-CN" sz="3800" b="1" smtClean="0">
                <a:solidFill>
                  <a:srgbClr val="0000CC"/>
                </a:solidFill>
                <a:latin typeface="Times New Roman" pitchFamily="18" charset="0"/>
              </a:rPr>
              <a:t>,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solidFill>
                  <a:srgbClr val="0000CC"/>
                </a:solidFill>
                <a:latin typeface="Times New Roman" pitchFamily="18" charset="0"/>
              </a:rPr>
              <a:t>含有“计划</a:t>
            </a:r>
            <a:r>
              <a:rPr lang="en-US" altLang="zh-CN" sz="3800" b="1" smtClean="0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lang="zh-CN" altLang="en-US" sz="3800" b="1" smtClean="0">
                <a:solidFill>
                  <a:srgbClr val="0000CC"/>
                </a:solidFill>
                <a:latin typeface="Times New Roman" pitchFamily="18" charset="0"/>
              </a:rPr>
              <a:t>打算”的意思</a:t>
            </a:r>
            <a:r>
              <a:rPr lang="en-US" altLang="zh-CN" sz="3800" b="1" smtClean="0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lang="zh-CN" altLang="en-US" sz="3800" b="1" smtClean="0">
                <a:solidFill>
                  <a:srgbClr val="0000CC"/>
                </a:solidFill>
                <a:latin typeface="Times New Roman" pitchFamily="18" charset="0"/>
              </a:rPr>
              <a:t>后跟动词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solidFill>
                  <a:srgbClr val="0000CC"/>
                </a:solidFill>
                <a:latin typeface="Times New Roman" pitchFamily="18" charset="0"/>
              </a:rPr>
              <a:t>原形。常跟表将来的时间连用。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latin typeface="Times New Roman" pitchFamily="18" charset="0"/>
              </a:rPr>
              <a:t>如</a:t>
            </a:r>
            <a:r>
              <a:rPr lang="en-US" altLang="zh-CN" sz="3800" b="1" smtClean="0">
                <a:latin typeface="Times New Roman" pitchFamily="18" charset="0"/>
              </a:rPr>
              <a:t>: next Sunday</a:t>
            </a:r>
            <a:r>
              <a:rPr lang="zh-CN" altLang="en-US" sz="3800" b="1" smtClean="0">
                <a:latin typeface="Times New Roman" pitchFamily="18" charset="0"/>
              </a:rPr>
              <a:t>下星期天</a:t>
            </a:r>
            <a:r>
              <a:rPr lang="en-US" altLang="zh-CN" sz="3800" b="1" smtClean="0">
                <a:latin typeface="Times New Roman" pitchFamily="18" charset="0"/>
              </a:rPr>
              <a:t>, next    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latin typeface="Times New Roman" pitchFamily="18" charset="0"/>
              </a:rPr>
              <a:t>      month</a:t>
            </a:r>
            <a:r>
              <a:rPr lang="zh-CN" altLang="en-US" sz="3800" b="1" smtClean="0">
                <a:latin typeface="Times New Roman" pitchFamily="18" charset="0"/>
              </a:rPr>
              <a:t>下个月</a:t>
            </a:r>
            <a:r>
              <a:rPr lang="en-US" altLang="zh-CN" sz="3800" b="1" smtClean="0">
                <a:latin typeface="Times New Roman" pitchFamily="18" charset="0"/>
              </a:rPr>
              <a:t>, next year </a:t>
            </a:r>
            <a:r>
              <a:rPr lang="zh-CN" altLang="en-US" sz="3800" b="1" smtClean="0">
                <a:latin typeface="Times New Roman" pitchFamily="18" charset="0"/>
              </a:rPr>
              <a:t>明年等。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84213" y="1054100"/>
            <a:ext cx="7775575" cy="4714875"/>
          </a:xfrm>
          <a:noFill/>
        </p:spPr>
        <p:txBody>
          <a:bodyPr wrap="none"/>
          <a:lstStyle/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latin typeface="Times New Roman" pitchFamily="18" charset="0"/>
              </a:rPr>
              <a:t>如</a:t>
            </a:r>
            <a:r>
              <a:rPr lang="en-US" altLang="zh-CN" sz="3800" b="1" smtClean="0">
                <a:latin typeface="Times New Roman" pitchFamily="18" charset="0"/>
              </a:rPr>
              <a:t>: I </a:t>
            </a:r>
            <a:r>
              <a:rPr lang="en-US" altLang="zh-CN" sz="3800" b="1" smtClean="0">
                <a:solidFill>
                  <a:srgbClr val="FF0000"/>
                </a:solidFill>
                <a:latin typeface="Times New Roman" pitchFamily="18" charset="0"/>
              </a:rPr>
              <a:t>am going to</a:t>
            </a:r>
            <a:r>
              <a:rPr lang="en-US" altLang="zh-CN" sz="3800" b="1" smtClean="0">
                <a:latin typeface="Times New Roman" pitchFamily="18" charset="0"/>
              </a:rPr>
              <a:t> play football this 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latin typeface="Times New Roman" pitchFamily="18" charset="0"/>
              </a:rPr>
              <a:t>      afternoon</a:t>
            </a:r>
            <a:r>
              <a:rPr lang="zh-CN" altLang="en-US" sz="3800" b="1" smtClean="0">
                <a:latin typeface="Times New Roman" pitchFamily="18" charset="0"/>
              </a:rPr>
              <a:t>．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latin typeface="Times New Roman" pitchFamily="18" charset="0"/>
              </a:rPr>
              <a:t>      我打算今天下午踢足球。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latin typeface="Times New Roman" pitchFamily="18" charset="0"/>
              </a:rPr>
              <a:t>      </a:t>
            </a:r>
            <a:r>
              <a:rPr lang="en-US" altLang="zh-CN" sz="3800" b="1" smtClean="0">
                <a:latin typeface="Times New Roman" pitchFamily="18" charset="0"/>
              </a:rPr>
              <a:t>I</a:t>
            </a:r>
            <a:r>
              <a:rPr lang="en-US" altLang="zh-CN" sz="3800" b="1" smtClean="0">
                <a:solidFill>
                  <a:srgbClr val="FF0000"/>
                </a:solidFill>
                <a:latin typeface="Times New Roman" pitchFamily="18" charset="0"/>
              </a:rPr>
              <a:t>’m not going to</a:t>
            </a:r>
            <a:r>
              <a:rPr lang="en-US" altLang="zh-CN" sz="3800" b="1" smtClean="0">
                <a:latin typeface="Times New Roman" pitchFamily="18" charset="0"/>
              </a:rPr>
              <a:t> swim this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latin typeface="Times New Roman" pitchFamily="18" charset="0"/>
              </a:rPr>
              <a:t>      Sunday.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latin typeface="Times New Roman" pitchFamily="18" charset="0"/>
              </a:rPr>
              <a:t>      </a:t>
            </a:r>
            <a:r>
              <a:rPr lang="zh-CN" altLang="en-US" sz="3800" b="1" smtClean="0">
                <a:latin typeface="Times New Roman" pitchFamily="18" charset="0"/>
              </a:rPr>
              <a:t>这个星期天我不打算去游泳。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909638"/>
            <a:ext cx="8064500" cy="5113337"/>
          </a:xfrm>
          <a:noFill/>
        </p:spPr>
        <p:txBody>
          <a:bodyPr wrap="none"/>
          <a:lstStyle/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solidFill>
                  <a:srgbClr val="0000CC"/>
                </a:solidFill>
                <a:latin typeface="Times New Roman" pitchFamily="18" charset="0"/>
              </a:rPr>
              <a:t>2) grow up </a:t>
            </a:r>
            <a:r>
              <a:rPr lang="zh-CN" altLang="en-US" sz="3800" b="1" smtClean="0">
                <a:solidFill>
                  <a:srgbClr val="0000CC"/>
                </a:solidFill>
                <a:latin typeface="Times New Roman" pitchFamily="18" charset="0"/>
              </a:rPr>
              <a:t>指人或动物长大、成年、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solidFill>
                  <a:srgbClr val="0000CC"/>
                </a:solidFill>
                <a:latin typeface="Times New Roman" pitchFamily="18" charset="0"/>
              </a:rPr>
              <a:t>    成熟。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latin typeface="Times New Roman" pitchFamily="18" charset="0"/>
              </a:rPr>
              <a:t>如</a:t>
            </a:r>
            <a:r>
              <a:rPr lang="en-US" altLang="zh-CN" sz="3800" b="1" smtClean="0">
                <a:latin typeface="Times New Roman" pitchFamily="18" charset="0"/>
              </a:rPr>
              <a:t>: She’s </a:t>
            </a:r>
            <a:r>
              <a:rPr lang="en-US" altLang="zh-CN" sz="3800" b="1" smtClean="0">
                <a:solidFill>
                  <a:srgbClr val="FF0000"/>
                </a:solidFill>
                <a:latin typeface="Times New Roman" pitchFamily="18" charset="0"/>
              </a:rPr>
              <a:t>growing up</a:t>
            </a:r>
            <a:r>
              <a:rPr lang="en-US" altLang="zh-CN" sz="3800" b="1" smtClean="0">
                <a:latin typeface="Times New Roman" pitchFamily="18" charset="0"/>
              </a:rPr>
              <a:t> fast. 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latin typeface="Times New Roman" pitchFamily="18" charset="0"/>
              </a:rPr>
              <a:t>      </a:t>
            </a:r>
            <a:r>
              <a:rPr lang="zh-CN" altLang="en-US" sz="3800" b="1" smtClean="0">
                <a:latin typeface="Times New Roman" pitchFamily="18" charset="0"/>
              </a:rPr>
              <a:t>她长得很快。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latin typeface="Times New Roman" pitchFamily="18" charset="0"/>
              </a:rPr>
              <a:t>      </a:t>
            </a:r>
            <a:r>
              <a:rPr lang="en-US" altLang="zh-CN" sz="3800" b="1" smtClean="0">
                <a:latin typeface="Times New Roman" pitchFamily="18" charset="0"/>
              </a:rPr>
              <a:t>A close friendship gradually </a:t>
            </a:r>
            <a:r>
              <a:rPr lang="en-US" altLang="zh-CN" sz="3800" b="1" smtClean="0">
                <a:solidFill>
                  <a:srgbClr val="FF0000"/>
                </a:solidFill>
                <a:latin typeface="Times New Roman" pitchFamily="18" charset="0"/>
              </a:rPr>
              <a:t>grew 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solidFill>
                  <a:srgbClr val="FF0000"/>
                </a:solidFill>
                <a:latin typeface="Times New Roman" pitchFamily="18" charset="0"/>
              </a:rPr>
              <a:t>      up</a:t>
            </a:r>
            <a:r>
              <a:rPr lang="en-US" altLang="zh-CN" sz="3800" b="1" smtClean="0">
                <a:latin typeface="Times New Roman" pitchFamily="18" charset="0"/>
              </a:rPr>
              <a:t> between them.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latin typeface="Times New Roman" pitchFamily="18" charset="0"/>
              </a:rPr>
              <a:t>      </a:t>
            </a:r>
            <a:r>
              <a:rPr lang="zh-CN" altLang="en-US" sz="3800" b="1" smtClean="0">
                <a:latin typeface="Times New Roman" pitchFamily="18" charset="0"/>
              </a:rPr>
              <a:t>他们之间的友谊日益亲密。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09600" y="914400"/>
            <a:ext cx="8699500" cy="5040313"/>
          </a:xfrm>
        </p:spPr>
        <p:txBody>
          <a:bodyPr wrap="none"/>
          <a:lstStyle/>
          <a:p>
            <a:pPr algn="l" defTabSz="704850"/>
            <a:r>
              <a:rPr lang="en-US" altLang="zh-CN" sz="3600" b="1" smtClean="0">
                <a:latin typeface="Times New Roman" pitchFamily="18" charset="0"/>
              </a:rPr>
              <a:t>2. He is going to 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move to </a:t>
            </a:r>
            <a:r>
              <a:rPr lang="en-US" altLang="zh-CN" sz="3600" b="1" smtClean="0">
                <a:latin typeface="Times New Roman" pitchFamily="18" charset="0"/>
              </a:rPr>
              <a:t>Beijing. </a:t>
            </a:r>
          </a:p>
          <a:p>
            <a:pPr algn="l" defTabSz="704850">
              <a:lnSpc>
                <a:spcPct val="130000"/>
              </a:lnSpc>
              <a:spcBef>
                <a:spcPct val="0"/>
              </a:spcBef>
            </a:pPr>
            <a:r>
              <a:rPr lang="zh-CN" altLang="en-US" sz="3600" b="1" smtClean="0">
                <a:latin typeface="Times New Roman" pitchFamily="18" charset="0"/>
              </a:rPr>
              <a:t>他将搬去北京住。</a:t>
            </a:r>
          </a:p>
          <a:p>
            <a:pPr algn="l" defTabSz="704850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1) move  </a:t>
            </a:r>
            <a:r>
              <a:rPr lang="en-US" altLang="zh-CN" sz="3600" b="1" i="1" smtClean="0">
                <a:solidFill>
                  <a:srgbClr val="0000CC"/>
                </a:solidFill>
                <a:latin typeface="Times New Roman" pitchFamily="18" charset="0"/>
              </a:rPr>
              <a:t>v.     </a:t>
            </a:r>
          </a:p>
          <a:p>
            <a:pPr algn="l" defTabSz="704850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a.</a:t>
            </a:r>
            <a:r>
              <a:rPr lang="en-US" altLang="zh-CN" sz="3600" b="1" i="1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(</a:t>
            </a: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使</a:t>
            </a: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) </a:t>
            </a: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移动</a:t>
            </a:r>
          </a:p>
          <a:p>
            <a:pPr algn="l" defTabSz="704850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Who has moved my book? </a:t>
            </a:r>
          </a:p>
          <a:p>
            <a:pPr algn="l" defTabSz="704850">
              <a:lnSpc>
                <a:spcPct val="130000"/>
              </a:lnSpc>
              <a:spcBef>
                <a:spcPct val="0"/>
              </a:spcBef>
            </a:pPr>
            <a:r>
              <a:rPr lang="zh-CN" altLang="en-US" sz="3600" b="1" smtClean="0">
                <a:latin typeface="Times New Roman" pitchFamily="18" charset="0"/>
              </a:rPr>
              <a:t>谁动我的书了？　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925" y="1358900"/>
            <a:ext cx="3322638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148263" y="5227638"/>
            <a:ext cx="29749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/>
            <a:r>
              <a:rPr kumimoji="1" lang="en-US" altLang="zh-CN" sz="3600" b="1">
                <a:latin typeface="Times New Roman" pitchFamily="18" charset="0"/>
              </a:rPr>
              <a:t>a computer </a:t>
            </a:r>
          </a:p>
          <a:p>
            <a:pPr defTabSz="912813"/>
            <a:r>
              <a:rPr kumimoji="1" lang="en-US" altLang="zh-CN" sz="3600" b="1">
                <a:latin typeface="Times New Roman" pitchFamily="18" charset="0"/>
              </a:rPr>
              <a:t>programmer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020763" y="5499100"/>
            <a:ext cx="2974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/>
            <a:r>
              <a:rPr kumimoji="1" lang="en-US" altLang="zh-CN" sz="3600" b="1">
                <a:latin typeface="Times New Roman" pitchFamily="18" charset="0"/>
              </a:rPr>
              <a:t>an astronaut</a:t>
            </a:r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1981200" y="549275"/>
            <a:ext cx="56626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algn="ctr" defTabSz="912813"/>
            <a:r>
              <a:rPr kumimoji="1" lang="en-US" altLang="zh-CN" sz="4100" b="1">
                <a:solidFill>
                  <a:srgbClr val="0000CC"/>
                </a:solidFill>
              </a:rPr>
              <a:t>What are their jobs?</a:t>
            </a:r>
          </a:p>
        </p:txBody>
      </p:sp>
      <p:pic>
        <p:nvPicPr>
          <p:cNvPr id="7174" name="图片 7" descr="QQ截图201308061000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1600"/>
            <a:ext cx="3276600" cy="397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44500" y="819150"/>
            <a:ext cx="8350250" cy="5257800"/>
          </a:xfrm>
          <a:noFill/>
        </p:spPr>
        <p:txBody>
          <a:bodyPr wrap="none"/>
          <a:lstStyle/>
          <a:p>
            <a:pPr marL="573088" indent="-57308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i="1" smtClean="0">
                <a:latin typeface="Times New Roman" pitchFamily="18" charset="0"/>
              </a:rPr>
              <a:t>Who </a:t>
            </a:r>
            <a:r>
              <a:rPr lang="en-US" altLang="zh-CN" sz="3600" b="1" i="1" smtClean="0">
                <a:solidFill>
                  <a:srgbClr val="FF0000"/>
                </a:solidFill>
                <a:latin typeface="Times New Roman" pitchFamily="18" charset="0"/>
              </a:rPr>
              <a:t>Moved</a:t>
            </a:r>
            <a:r>
              <a:rPr lang="en-US" altLang="zh-CN" sz="3600" b="1" i="1" smtClean="0">
                <a:latin typeface="Times New Roman" pitchFamily="18" charset="0"/>
              </a:rPr>
              <a:t> My Cheese</a:t>
            </a:r>
            <a:r>
              <a:rPr lang="en-US" altLang="zh-CN" sz="3600" b="1" smtClean="0">
                <a:latin typeface="Times New Roman" pitchFamily="18" charset="0"/>
              </a:rPr>
              <a:t> is a popular book.  </a:t>
            </a:r>
          </a:p>
          <a:p>
            <a:pPr marL="573088" indent="-57308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《</a:t>
            </a:r>
            <a:r>
              <a:rPr lang="zh-CN" altLang="en-US" sz="3600" b="1" smtClean="0">
                <a:latin typeface="Times New Roman" pitchFamily="18" charset="0"/>
              </a:rPr>
              <a:t>谁动了我的奶酪</a:t>
            </a:r>
            <a:r>
              <a:rPr lang="en-US" altLang="zh-CN" sz="3600" b="1" smtClean="0">
                <a:latin typeface="Times New Roman" pitchFamily="18" charset="0"/>
              </a:rPr>
              <a:t>》</a:t>
            </a:r>
            <a:r>
              <a:rPr lang="zh-CN" altLang="en-US" sz="3600" b="1" smtClean="0">
                <a:latin typeface="Times New Roman" pitchFamily="18" charset="0"/>
              </a:rPr>
              <a:t>是一本很畅销的书。</a:t>
            </a:r>
          </a:p>
          <a:p>
            <a:pPr marL="573088" indent="-57308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b. </a:t>
            </a: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迅速移动</a:t>
            </a:r>
          </a:p>
          <a:p>
            <a:pPr marL="573088" indent="-57308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That car was really 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moving</a:t>
            </a:r>
            <a:r>
              <a:rPr lang="en-US" altLang="zh-CN" sz="3600" b="1" smtClean="0">
                <a:latin typeface="Times New Roman" pitchFamily="18" charset="0"/>
              </a:rPr>
              <a:t>. </a:t>
            </a:r>
          </a:p>
          <a:p>
            <a:pPr marL="573088" indent="-573088" algn="l" defTabSz="1184275">
              <a:lnSpc>
                <a:spcPct val="130000"/>
              </a:lnSpc>
              <a:spcBef>
                <a:spcPct val="0"/>
              </a:spcBef>
            </a:pPr>
            <a:r>
              <a:rPr lang="zh-CN" altLang="en-US" sz="3600" b="1" smtClean="0">
                <a:latin typeface="Times New Roman" pitchFamily="18" charset="0"/>
              </a:rPr>
              <a:t>那汽车跑得可真快。</a:t>
            </a:r>
            <a:endParaRPr lang="en-US" altLang="zh-CN" sz="3600" b="1" smtClean="0">
              <a:latin typeface="Times New Roman" pitchFamily="18" charset="0"/>
            </a:endParaRPr>
          </a:p>
          <a:p>
            <a:pPr marL="573088" indent="-573088" algn="l" defTabSz="1184275">
              <a:lnSpc>
                <a:spcPct val="110000"/>
              </a:lnSpc>
              <a:spcBef>
                <a:spcPct val="0"/>
              </a:spcBef>
            </a:pP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c. </a:t>
            </a: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搬家</a:t>
            </a:r>
          </a:p>
          <a:p>
            <a:pPr marL="573088" indent="-573088" algn="l" defTabSz="1184275">
              <a:lnSpc>
                <a:spcPct val="110000"/>
              </a:lnSpc>
              <a:spcBef>
                <a:spcPct val="0"/>
              </a:spcBef>
            </a:pPr>
            <a:r>
              <a:rPr lang="zh-CN" altLang="en-US" sz="3600" b="1" smtClean="0">
                <a:latin typeface="Times New Roman" pitchFamily="18" charset="0"/>
              </a:rPr>
              <a:t>　</a:t>
            </a:r>
            <a:r>
              <a:rPr lang="en-US" altLang="zh-CN" sz="3600" b="1" smtClean="0">
                <a:latin typeface="Times New Roman" pitchFamily="18" charset="0"/>
              </a:rPr>
              <a:t>We’re going to 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move </a:t>
            </a:r>
            <a:r>
              <a:rPr lang="en-US" altLang="zh-CN" sz="3600" b="1" smtClean="0">
                <a:latin typeface="Times New Roman" pitchFamily="18" charset="0"/>
              </a:rPr>
              <a:t>next week.    </a:t>
            </a:r>
          </a:p>
          <a:p>
            <a:pPr marL="573088" indent="-573088" algn="l" defTabSz="1184275">
              <a:lnSpc>
                <a:spcPct val="11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    </a:t>
            </a:r>
            <a:r>
              <a:rPr lang="zh-CN" altLang="en-US" sz="3600" b="1" smtClean="0">
                <a:latin typeface="Times New Roman" pitchFamily="18" charset="0"/>
              </a:rPr>
              <a:t>我们打算下周搬家。</a:t>
            </a:r>
          </a:p>
          <a:p>
            <a:pPr marL="573088" indent="-573088" algn="l" defTabSz="1184275">
              <a:lnSpc>
                <a:spcPct val="130000"/>
              </a:lnSpc>
              <a:spcBef>
                <a:spcPct val="0"/>
              </a:spcBef>
            </a:pPr>
            <a:endParaRPr lang="zh-CN" altLang="en-US" sz="36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533400"/>
            <a:ext cx="8305800" cy="54864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3.be sure about  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确信；</a:t>
            </a:r>
            <a:endParaRPr lang="en-US" altLang="zh-CN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be sure about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sth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/doing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sth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None/>
              <a:defRPr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确定某事或者确定干某事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如：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You can be sure about their interest in it. </a:t>
            </a:r>
          </a:p>
          <a:p>
            <a:pPr eaLnBrk="1" hangingPunct="1">
              <a:buFontTx/>
              <a:buNone/>
              <a:defRPr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你可以肯定他们对这个很感兴趣。</a:t>
            </a:r>
            <a:endParaRPr lang="en-US" altLang="zh-CN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4.make sure  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确保；查明</a:t>
            </a:r>
            <a:endParaRPr lang="en-US" altLang="zh-CN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如：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I make sure he will come here.</a:t>
            </a:r>
          </a:p>
          <a:p>
            <a:pPr eaLnBrk="1" hangingPunct="1">
              <a:buFontTx/>
              <a:buNone/>
              <a:defRPr/>
            </a:pP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try one’s best 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尽最大努力</a:t>
            </a:r>
            <a:endParaRPr lang="en-US" altLang="zh-CN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atinLnBrk="1">
              <a:buFontTx/>
              <a:buNone/>
              <a:defRPr/>
            </a:pPr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尽力干某事用：</a:t>
            </a:r>
            <a:r>
              <a:rPr lang="en-US" b="1" dirty="0" smtClean="0"/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try one's best to do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sth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atinLnBrk="1">
              <a:buFontTx/>
              <a:buNone/>
              <a:defRPr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如：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I'll try my best to pass the exam.</a:t>
            </a:r>
          </a:p>
          <a:p>
            <a:pPr eaLnBrk="1" hangingPunct="1">
              <a:buFontTx/>
              <a:buNone/>
              <a:defRPr/>
            </a:pPr>
            <a:endParaRPr lang="en-US" altLang="zh-CN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4582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b="1" smtClean="0"/>
              <a:t>Sentences  pattern:</a:t>
            </a:r>
          </a:p>
          <a:p>
            <a:pPr>
              <a:buFontTx/>
              <a:buNone/>
            </a:pP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--What are you going to be when you grow up?</a:t>
            </a:r>
          </a:p>
          <a:p>
            <a:pPr>
              <a:buFontTx/>
              <a:buNone/>
            </a:pPr>
            <a:r>
              <a:rPr lang="en-US" altLang="zh-CN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--I am going to be a/an</a:t>
            </a:r>
            <a:r>
              <a:rPr lang="en-US" altLang="zh-CN" b="1" smtClean="0">
                <a:solidFill>
                  <a:srgbClr val="0033CC"/>
                </a:solidFill>
              </a:rPr>
              <a:t>…</a:t>
            </a:r>
          </a:p>
          <a:p>
            <a:pPr>
              <a:buFontTx/>
              <a:buNone/>
            </a:pPr>
            <a:r>
              <a:rPr lang="en-US" altLang="zh-CN" b="1" smtClean="0">
                <a:solidFill>
                  <a:srgbClr val="0033CC"/>
                </a:solidFill>
              </a:rPr>
              <a:t>  </a:t>
            </a:r>
            <a:r>
              <a:rPr lang="en-US" altLang="zh-CN" b="1" smtClean="0">
                <a:solidFill>
                  <a:srgbClr val="FF0000"/>
                </a:solidFill>
              </a:rPr>
              <a:t>-- </a:t>
            </a: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zh-CN" b="1" smtClean="0">
                <a:solidFill>
                  <a:srgbClr val="E71D1D"/>
                </a:solidFill>
                <a:latin typeface="Times New Roman" pitchFamily="18" charset="0"/>
                <a:cs typeface="Times New Roman" pitchFamily="18" charset="0"/>
              </a:rPr>
              <a:t>ow are you going to do that ?</a:t>
            </a:r>
          </a:p>
          <a:p>
            <a:pPr>
              <a:buFontTx/>
              <a:buNone/>
            </a:pPr>
            <a:r>
              <a:rPr lang="en-US" altLang="zh-CN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-- I am going to …</a:t>
            </a:r>
          </a:p>
          <a:p>
            <a:pPr>
              <a:buFontTx/>
              <a:buNone/>
            </a:pPr>
            <a:r>
              <a:rPr lang="en-US" altLang="zh-CN" b="1" smtClean="0">
                <a:solidFill>
                  <a:srgbClr val="0033CC"/>
                </a:solidFill>
              </a:rPr>
              <a:t>be going to +v</a:t>
            </a:r>
            <a:r>
              <a:rPr lang="zh-CN" altLang="en-US" sz="2400" b="1" smtClean="0">
                <a:solidFill>
                  <a:srgbClr val="0033CC"/>
                </a:solidFill>
              </a:rPr>
              <a:t>原形表示“打算做某事”</a:t>
            </a:r>
          </a:p>
          <a:p>
            <a:endParaRPr lang="zh-CN" altLang="en-US" b="1" smtClean="0">
              <a:solidFill>
                <a:srgbClr val="0033CC"/>
              </a:solidFill>
            </a:endParaRPr>
          </a:p>
          <a:p>
            <a:pPr>
              <a:buFontTx/>
              <a:buNone/>
            </a:pPr>
            <a:endParaRPr lang="zh-CN" altLang="en-US" b="1" smtClean="0">
              <a:solidFill>
                <a:srgbClr val="0033CC"/>
              </a:solidFill>
            </a:endParaRPr>
          </a:p>
          <a:p>
            <a:pPr>
              <a:buFontTx/>
              <a:buNone/>
            </a:pPr>
            <a:endParaRPr lang="en-US" altLang="zh-CN" b="1" smtClean="0">
              <a:solidFill>
                <a:srgbClr val="0033CC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943600" y="14478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68" name="TextBox 5"/>
          <p:cNvSpPr txBox="1">
            <a:spLocks noChangeArrowheads="1"/>
          </p:cNvSpPr>
          <p:nvPr/>
        </p:nvSpPr>
        <p:spPr bwMode="auto">
          <a:xfrm>
            <a:off x="2895600" y="685800"/>
            <a:ext cx="3810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5400">
                <a:solidFill>
                  <a:srgbClr val="FF0000"/>
                </a:solidFill>
              </a:rPr>
              <a:t>summary</a:t>
            </a:r>
            <a:endParaRPr lang="zh-CN" altLang="en-US" sz="5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49250" y="639763"/>
            <a:ext cx="8280400" cy="513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 anchor="ctr">
            <a:spAutoFit/>
          </a:bodyPr>
          <a:lstStyle/>
          <a:p>
            <a:pPr marL="723900" indent="-723900" defTabSz="912813">
              <a:lnSpc>
                <a:spcPct val="130000"/>
              </a:lnSpc>
            </a:pP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  <a:ea typeface="黑体" pitchFamily="2" charset="-122"/>
              </a:rPr>
              <a:t>I </a:t>
            </a:r>
            <a:r>
              <a:rPr lang="zh-CN" altLang="en-US" sz="36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请用适当的介词完成下列句子</a:t>
            </a:r>
          </a:p>
          <a:p>
            <a:pPr marL="723900" indent="-723900" defTabSz="912813">
              <a:lnSpc>
                <a:spcPct val="130000"/>
              </a:lnSpc>
            </a:pPr>
            <a:r>
              <a:rPr lang="zh-CN" altLang="en-US" sz="3600" b="1">
                <a:latin typeface="Times New Roman" pitchFamily="18" charset="0"/>
              </a:rPr>
              <a:t>  </a:t>
            </a:r>
            <a:r>
              <a:rPr lang="en-US" altLang="zh-CN" sz="3600" b="1">
                <a:latin typeface="Times New Roman" pitchFamily="18" charset="0"/>
              </a:rPr>
              <a:t>1. Mr. Green is going to buy a big house for his parents ____ his money.</a:t>
            </a:r>
          </a:p>
          <a:p>
            <a:pPr marL="723900" indent="-723900" defTabSz="912813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  2. Ben and Alice put their books on the desks __ the same time.</a:t>
            </a:r>
          </a:p>
          <a:p>
            <a:pPr marL="723900" indent="-723900" defTabSz="912813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  3. His Chinese teacher is going to send the articles __ newspapers. 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3962400" y="2133600"/>
            <a:ext cx="11715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with 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2286000" y="3581400"/>
            <a:ext cx="5699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at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3352800" y="5029200"/>
            <a:ext cx="5699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/>
      <p:bldP spid="53252" grpId="0"/>
      <p:bldP spid="5325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5"/>
          <p:cNvSpPr txBox="1">
            <a:spLocks noChangeArrowheads="1"/>
          </p:cNvSpPr>
          <p:nvPr/>
        </p:nvSpPr>
        <p:spPr bwMode="auto">
          <a:xfrm>
            <a:off x="636588" y="1268413"/>
            <a:ext cx="7294562" cy="387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40000"/>
              </a:spcBef>
            </a:pPr>
            <a:r>
              <a:rPr lang="en-US" altLang="zh-CN" sz="3600" b="1">
                <a:latin typeface="Times New Roman" pitchFamily="18" charset="0"/>
              </a:rPr>
              <a:t>4. Paris sounds ____ a city that 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600" b="1">
                <a:latin typeface="Times New Roman" pitchFamily="18" charset="0"/>
              </a:rPr>
              <a:t>    Cheng Han enjoys. 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600" b="1">
                <a:latin typeface="Times New Roman" pitchFamily="18" charset="0"/>
              </a:rPr>
              <a:t>5. Da Ming wants to be a reporter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600" b="1">
                <a:latin typeface="Times New Roman" pitchFamily="18" charset="0"/>
              </a:rPr>
              <a:t>    ___ a sports magazine.</a:t>
            </a:r>
            <a:r>
              <a:rPr lang="en-US" altLang="zh-CN" b="1"/>
              <a:t>  </a:t>
            </a:r>
          </a:p>
          <a:p>
            <a:pPr eaLnBrk="1" hangingPunct="1">
              <a:spcBef>
                <a:spcPct val="40000"/>
              </a:spcBef>
            </a:pPr>
            <a:endParaRPr lang="en-US" altLang="zh-CN"/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3995738" y="1268413"/>
            <a:ext cx="901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like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1212850" y="3517900"/>
            <a:ext cx="9969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algn="ctr"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for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/>
      <p:bldP spid="5427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49250" y="1047750"/>
            <a:ext cx="8350250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 anchor="ctr">
            <a:spAutoFit/>
          </a:bodyPr>
          <a:lstStyle/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  <a:ea typeface="黑体" pitchFamily="2" charset="-122"/>
              </a:rPr>
              <a:t>II </a:t>
            </a:r>
            <a:r>
              <a:rPr lang="zh-CN" altLang="en-US" sz="36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根据提示完成下列句子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zh-CN" altLang="en-US" sz="3600" b="1">
                <a:latin typeface="Times New Roman" pitchFamily="18" charset="0"/>
              </a:rPr>
              <a:t>  </a:t>
            </a:r>
            <a:r>
              <a:rPr lang="en-US" altLang="zh-CN" sz="3600" b="1">
                <a:latin typeface="Times New Roman" pitchFamily="18" charset="0"/>
              </a:rPr>
              <a:t>1. My brother is going to be a p___ (a person who controls a plane) when he grows up.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  2. Bill’s father is an e_______ (a person who is trained to plan the making of machines, roads, etc).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6780213" y="1809750"/>
            <a:ext cx="1057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ilot 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4573588" y="3698875"/>
            <a:ext cx="21256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ngineer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/>
      <p:bldP spid="6144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431800" y="839788"/>
            <a:ext cx="8459788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 anchor="ctr">
            <a:spAutoFit/>
          </a:bodyPr>
          <a:lstStyle/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3. Cheng Han is going to m____ (to change the place where you live, work, etc) to New York. 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4.  She exercises every day to keep f___ (healthy and strong). 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5.  Yao Ming is a p_________ (doing something as a paid job) basketball player.</a:t>
            </a: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5532438" y="909638"/>
            <a:ext cx="13128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ove </a:t>
            </a: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7451725" y="2798763"/>
            <a:ext cx="812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it </a:t>
            </a: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900488" y="4149725"/>
            <a:ext cx="27670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rofessional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/>
      <p:bldP spid="62468" grpId="0"/>
      <p:bldP spid="6246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152400" y="685800"/>
            <a:ext cx="914400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0000CC"/>
                </a:solidFill>
                <a:latin typeface="+mj-lt"/>
                <a:ea typeface="黑体" pitchFamily="2" charset="-122"/>
              </a:rPr>
              <a:t>Ⅲ Match these questions and answers: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800" dirty="0">
                <a:latin typeface="Arial" pitchFamily="34" charset="0"/>
              </a:rPr>
              <a:t>1. What are you going to be when you grow up?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800" dirty="0">
                <a:latin typeface="Arial" pitchFamily="34" charset="0"/>
              </a:rPr>
              <a:t>2. Are you going to sing country music?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800" dirty="0">
                <a:latin typeface="Arial" pitchFamily="34" charset="0"/>
              </a:rPr>
              <a:t>3. How are you going to become a singer?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800" dirty="0">
                <a:latin typeface="Arial" pitchFamily="34" charset="0"/>
              </a:rPr>
              <a:t>4. When are you going to start?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800" dirty="0">
                <a:latin typeface="Arial" pitchFamily="34" charset="0"/>
              </a:rPr>
              <a:t>5. Where are you going to take singing lessons?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800" dirty="0">
                <a:solidFill>
                  <a:srgbClr val="FF3300"/>
                </a:solidFill>
                <a:latin typeface="Arial" pitchFamily="34" charset="0"/>
              </a:rPr>
              <a:t> </a:t>
            </a:r>
            <a:endParaRPr lang="en-US" altLang="zh-CN" sz="2800" dirty="0">
              <a:latin typeface="Arial" pitchFamily="34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8001000" y="1068388"/>
            <a:ext cx="3968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</a:rPr>
              <a:t>c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6477000" y="1644650"/>
            <a:ext cx="6492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</a:rPr>
              <a:t>e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5257800" y="2697163"/>
            <a:ext cx="6492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</a:rPr>
              <a:t>b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6934200" y="2163763"/>
            <a:ext cx="6492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</a:rPr>
              <a:t>a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7848600" y="3200400"/>
            <a:ext cx="3984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</a:rPr>
              <a:t>d</a:t>
            </a:r>
          </a:p>
        </p:txBody>
      </p:sp>
      <p:sp>
        <p:nvSpPr>
          <p:cNvPr id="41992" name="TextBox 7"/>
          <p:cNvSpPr txBox="1">
            <a:spLocks noChangeArrowheads="1"/>
          </p:cNvSpPr>
          <p:nvPr/>
        </p:nvSpPr>
        <p:spPr bwMode="auto">
          <a:xfrm>
            <a:off x="1981200" y="4038600"/>
            <a:ext cx="59436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a. I’m going to take singing lessons.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b. I’m going to start next month.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c. I’m going to be a singer.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d. In New York City.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e. No, I’m not.</a:t>
            </a:r>
          </a:p>
          <a:p>
            <a:pPr eaLnBrk="1" hangingPunct="1">
              <a:spcBef>
                <a:spcPct val="50000"/>
              </a:spcBef>
            </a:pPr>
            <a:endParaRPr lang="en-US" altLang="zh-CN" sz="2000">
              <a:solidFill>
                <a:srgbClr val="FF3300"/>
              </a:solidFill>
            </a:endParaRPr>
          </a:p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4" grpId="0"/>
      <p:bldP spid="22535" grpId="0"/>
      <p:bldP spid="22536" grpId="0"/>
      <p:bldP spid="2253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844e11f5d10ce0f67709d7c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13" y="458788"/>
            <a:ext cx="2563812" cy="338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731838" y="3968750"/>
            <a:ext cx="7848600" cy="214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Times New Roman" pitchFamily="18" charset="0"/>
              </a:rPr>
              <a:t>I’m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 usual boy</a:t>
            </a:r>
            <a:r>
              <a:rPr lang="en-US" altLang="zh-CN" sz="3600" b="1">
                <a:latin typeface="Times New Roman" pitchFamily="18" charset="0"/>
              </a:rPr>
              <a:t>. But I have a dream.</a:t>
            </a:r>
          </a:p>
          <a:p>
            <a:pPr eaLnBrk="1" hangingPunct="1"/>
            <a:r>
              <a:rPr lang="en-US" altLang="zh-CN" sz="3600" b="1">
                <a:latin typeface="Times New Roman" pitchFamily="18" charset="0"/>
              </a:rPr>
              <a:t>I’m going to be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 famous actor</a:t>
            </a:r>
            <a:r>
              <a:rPr lang="en-US" altLang="zh-CN" sz="3600" b="1">
                <a:latin typeface="Times New Roman" pitchFamily="18" charset="0"/>
              </a:rPr>
              <a:t> when</a:t>
            </a:r>
          </a:p>
          <a:p>
            <a:pPr eaLnBrk="1" hangingPunct="1"/>
            <a:r>
              <a:rPr lang="en-US" altLang="zh-CN" sz="3600" b="1">
                <a:latin typeface="Times New Roman" pitchFamily="18" charset="0"/>
              </a:rPr>
              <a:t>I grow up. </a:t>
            </a:r>
            <a:r>
              <a:rPr lang="zh-CN" altLang="en-US" sz="3100" b="1">
                <a:latin typeface="Times New Roman" pitchFamily="18" charset="0"/>
              </a:rPr>
              <a:t>我只是一个普通男孩</a:t>
            </a:r>
            <a:r>
              <a:rPr lang="en-US" altLang="zh-CN" sz="3100" b="1">
                <a:latin typeface="Times New Roman" pitchFamily="18" charset="0"/>
              </a:rPr>
              <a:t>, </a:t>
            </a:r>
            <a:r>
              <a:rPr lang="zh-CN" altLang="en-US" sz="3100" b="1">
                <a:latin typeface="Times New Roman" pitchFamily="18" charset="0"/>
              </a:rPr>
              <a:t>但我有</a:t>
            </a:r>
          </a:p>
          <a:p>
            <a:pPr eaLnBrk="1" hangingPunct="1"/>
            <a:r>
              <a:rPr lang="zh-CN" altLang="en-US" sz="3100" b="1">
                <a:latin typeface="Times New Roman" pitchFamily="18" charset="0"/>
              </a:rPr>
              <a:t>自己的梦想</a:t>
            </a:r>
            <a:r>
              <a:rPr lang="en-US" altLang="zh-CN" sz="3100" b="1">
                <a:latin typeface="Times New Roman" pitchFamily="18" charset="0"/>
              </a:rPr>
              <a:t>: </a:t>
            </a:r>
            <a:r>
              <a:rPr lang="zh-CN" altLang="en-US" sz="3100" b="1">
                <a:latin typeface="Times New Roman" pitchFamily="18" charset="0"/>
              </a:rPr>
              <a:t>长大后做一名演员。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827088" y="639763"/>
            <a:ext cx="3240087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000" b="1">
                <a:solidFill>
                  <a:srgbClr val="0000CC"/>
                </a:solidFill>
              </a:rPr>
              <a:t>明星讲述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b232ecf35872c249342acc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25" y="692150"/>
            <a:ext cx="5265738" cy="394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755650" y="5011738"/>
            <a:ext cx="7920038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Times New Roman" pitchFamily="18" charset="0"/>
              </a:rPr>
              <a:t>So</a:t>
            </a:r>
            <a:r>
              <a:rPr lang="en-US" altLang="zh-CN" sz="3600" b="1" i="1">
                <a:latin typeface="Times New Roman" pitchFamily="18" charset="0"/>
              </a:rPr>
              <a:t> </a:t>
            </a:r>
            <a:r>
              <a:rPr lang="en-US" altLang="zh-CN" sz="3600" b="1">
                <a:latin typeface="Times New Roman" pitchFamily="18" charset="0"/>
              </a:rPr>
              <a:t>I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learn</a:t>
            </a:r>
            <a:r>
              <a:rPr lang="en-US" altLang="zh-CN" sz="3600" b="1">
                <a:latin typeface="Times New Roman" pitchFamily="18" charset="0"/>
              </a:rPr>
              <a:t> Chinese Kungfu very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hard</a:t>
            </a:r>
            <a:r>
              <a:rPr lang="en-US" altLang="zh-CN" sz="3600" b="1"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           </a:t>
            </a:r>
            <a:r>
              <a:rPr lang="zh-CN" altLang="en-US" sz="3200" b="1">
                <a:latin typeface="Times New Roman" pitchFamily="18" charset="0"/>
              </a:rPr>
              <a:t>所以我刻苦的学习功夫。</a:t>
            </a:r>
            <a:endParaRPr lang="zh-CN" altLang="en-US" sz="3200" b="1" i="1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姚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49275"/>
            <a:ext cx="3311525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827088" y="5157788"/>
            <a:ext cx="3746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 a professional</a:t>
            </a:r>
          </a:p>
          <a:p>
            <a:pPr eaLnBrk="1" hangingPunct="1"/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basketball</a:t>
            </a:r>
            <a:r>
              <a:rPr kumimoji="1" lang="en-US" altLang="zh-CN" sz="36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player</a:t>
            </a: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5940425" y="5248275"/>
            <a:ext cx="2232025" cy="280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 b="1">
                <a:solidFill>
                  <a:srgbClr val="0000CC"/>
                </a:solidFill>
                <a:latin typeface="Times New Roman" pitchFamily="18" charset="0"/>
              </a:rPr>
              <a:t>a docto</a:t>
            </a:r>
            <a:r>
              <a:rPr lang="zh-CN" altLang="en-US" b="1">
                <a:solidFill>
                  <a:schemeClr val="bg1"/>
                </a:solidFill>
              </a:rPr>
              <a:t>组卷网</a:t>
            </a:r>
            <a:endParaRPr lang="en-US" altLang="zh-CN" b="1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4000" b="1">
                <a:solidFill>
                  <a:srgbClr val="0000CC"/>
                </a:solidFill>
                <a:latin typeface="Times New Roman" pitchFamily="18" charset="0"/>
              </a:rPr>
              <a:t>r</a:t>
            </a:r>
            <a:r>
              <a:rPr lang="zh-CN" altLang="en-US" b="1">
                <a:solidFill>
                  <a:schemeClr val="bg1"/>
                </a:solidFill>
              </a:rPr>
              <a:t>学科网</a:t>
            </a:r>
            <a:endParaRPr lang="en-US" altLang="zh-CN" b="1">
              <a:solidFill>
                <a:schemeClr val="bg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kumimoji="1" lang="en-US" altLang="zh-CN" sz="4000" b="1">
              <a:solidFill>
                <a:srgbClr val="0000CC"/>
              </a:solidFill>
              <a:latin typeface="Times New Roman" pitchFamily="18" charset="0"/>
            </a:endParaRPr>
          </a:p>
        </p:txBody>
      </p:sp>
      <p:pic>
        <p:nvPicPr>
          <p:cNvPr id="63493" name="Picture 5" descr="doc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325" y="982663"/>
            <a:ext cx="26511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/>
      <p:bldP spid="6349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200704290653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60"/>
          <a:stretch>
            <a:fillRect/>
          </a:stretch>
        </p:blipFill>
        <p:spPr bwMode="auto">
          <a:xfrm>
            <a:off x="925513" y="1089025"/>
            <a:ext cx="3070225" cy="423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4211638" y="2354263"/>
            <a:ext cx="3567112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latin typeface="Times New Roman" pitchFamily="18" charset="0"/>
              </a:rPr>
              <a:t>I 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never</a:t>
            </a:r>
            <a:r>
              <a:rPr lang="en-US" altLang="zh-CN" sz="4000" b="1">
                <a:latin typeface="Times New Roman" pitchFamily="18" charset="0"/>
              </a:rPr>
              <a:t> give up.</a:t>
            </a:r>
          </a:p>
          <a:p>
            <a:pPr eaLnBrk="1" hangingPunct="1"/>
            <a:r>
              <a:rPr lang="en-US" altLang="zh-CN" sz="3600" b="1">
                <a:latin typeface="Times New Roman" pitchFamily="18" charset="0"/>
              </a:rPr>
              <a:t>   </a:t>
            </a:r>
            <a:r>
              <a:rPr lang="zh-CN" altLang="en-US" sz="3600" b="1">
                <a:latin typeface="Times New Roman" pitchFamily="18" charset="0"/>
              </a:rPr>
              <a:t>我从不放弃。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200711272011139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76250"/>
            <a:ext cx="3028950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971550" y="4941888"/>
            <a:ext cx="782320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Times New Roman" pitchFamily="18" charset="0"/>
              </a:rPr>
              <a:t>At last, I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become</a:t>
            </a:r>
            <a:r>
              <a:rPr lang="en-US" altLang="zh-CN" sz="3600" b="1">
                <a:latin typeface="Times New Roman" pitchFamily="18" charset="0"/>
              </a:rPr>
              <a:t> a very famous actor.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      </a:t>
            </a:r>
            <a:r>
              <a:rPr lang="zh-CN" altLang="en-US" sz="3200" b="1">
                <a:latin typeface="Times New Roman" pitchFamily="18" charset="0"/>
              </a:rPr>
              <a:t>我终于成为了一位著名演员。</a:t>
            </a:r>
            <a:r>
              <a:rPr lang="zh-CN" altLang="en-US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untitl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692150"/>
            <a:ext cx="2562225" cy="384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444500" y="4868863"/>
            <a:ext cx="33274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Wang Baoqiang</a:t>
            </a: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3706813" y="1003300"/>
            <a:ext cx="400208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200" b="1">
                <a:latin typeface="Times New Roman" pitchFamily="18" charset="0"/>
              </a:rPr>
              <a:t>Where there is a will, </a:t>
            </a:r>
          </a:p>
          <a:p>
            <a:pPr defTabSz="912813"/>
            <a:r>
              <a:rPr lang="en-US" altLang="zh-CN" sz="3200" b="1">
                <a:latin typeface="Times New Roman" pitchFamily="18" charset="0"/>
              </a:rPr>
              <a:t>there is a way.</a:t>
            </a:r>
          </a:p>
          <a:p>
            <a:pPr defTabSz="912813"/>
            <a:r>
              <a:rPr lang="zh-CN" altLang="en-US" sz="3200" b="1">
                <a:latin typeface="宋体" pitchFamily="2" charset="-122"/>
              </a:rPr>
              <a:t>有志者</a:t>
            </a:r>
            <a:r>
              <a:rPr lang="en-US" altLang="zh-CN" sz="3200" b="1">
                <a:latin typeface="宋体" pitchFamily="2" charset="-122"/>
              </a:rPr>
              <a:t>,</a:t>
            </a:r>
            <a:r>
              <a:rPr lang="zh-CN" altLang="en-US" sz="3200" b="1">
                <a:latin typeface="宋体" pitchFamily="2" charset="-122"/>
              </a:rPr>
              <a:t>事竟成。</a:t>
            </a:r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3706813" y="2889250"/>
            <a:ext cx="50879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/>
            <a:r>
              <a:rPr lang="en-US" altLang="zh-CN" sz="3200" b="1">
                <a:latin typeface="Times New Roman" pitchFamily="18" charset="0"/>
              </a:rPr>
              <a:t>Work hard, You can make your dream come true!</a:t>
            </a:r>
          </a:p>
          <a:p>
            <a:pPr defTabSz="912813"/>
            <a:r>
              <a:rPr lang="zh-CN" altLang="en-US" sz="3200" b="1">
                <a:latin typeface="Times New Roman" pitchFamily="18" charset="0"/>
              </a:rPr>
              <a:t>努力吧</a:t>
            </a:r>
            <a:r>
              <a:rPr lang="en-US" altLang="zh-CN" sz="3200" b="1">
                <a:latin typeface="Times New Roman" pitchFamily="18" charset="0"/>
              </a:rPr>
              <a:t>, </a:t>
            </a:r>
            <a:r>
              <a:rPr lang="zh-CN" altLang="en-US" sz="3200" b="1">
                <a:latin typeface="Times New Roman" pitchFamily="18" charset="0"/>
              </a:rPr>
              <a:t>你可以梦想成真！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/>
      <p:bldP spid="7680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2"/>
          <p:cNvGraphicFramePr>
            <a:graphicFrameLocks/>
          </p:cNvGraphicFramePr>
          <p:nvPr>
            <p:ph sz="half" idx="1"/>
          </p:nvPr>
        </p:nvGraphicFramePr>
        <p:xfrm>
          <a:off x="457200" y="2516188"/>
          <a:ext cx="4037013" cy="269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Flash 文档" r:id="rId3" imgW="0" imgH="0" progId="Flash.Movie">
                  <p:embed/>
                </p:oleObj>
              </mc:Choice>
              <mc:Fallback>
                <p:oleObj name="Flash 文档" r:id="rId3" imgW="0" imgH="0" progId="Flash.Movie">
                  <p:embed/>
                  <p:pic>
                    <p:nvPicPr>
                      <p:cNvPr id="0" name="Rectangle 2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516188"/>
                        <a:ext cx="4037013" cy="269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Text Box 4"/>
          <p:cNvSpPr txBox="1">
            <a:spLocks noChangeArrowheads="1"/>
          </p:cNvSpPr>
          <p:nvPr/>
        </p:nvSpPr>
        <p:spPr bwMode="auto">
          <a:xfrm>
            <a:off x="1908175" y="11255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 i="1"/>
          </a:p>
        </p:txBody>
      </p:sp>
      <p:sp>
        <p:nvSpPr>
          <p:cNvPr id="1028" name="WordArt 5"/>
          <p:cNvSpPr>
            <a:spLocks noChangeArrowheads="1" noChangeShapeType="1" noTextEdit="1"/>
          </p:cNvSpPr>
          <p:nvPr/>
        </p:nvSpPr>
        <p:spPr bwMode="auto">
          <a:xfrm>
            <a:off x="2133600" y="609600"/>
            <a:ext cx="4678363" cy="11049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1019"/>
              </a:avLst>
            </a:prstTxWarp>
          </a:bodyPr>
          <a:lstStyle/>
          <a:p>
            <a:pPr algn="ctr"/>
            <a:r>
              <a:rPr lang="zh-CN" altLang="en-US" sz="47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华文行楷"/>
                <a:ea typeface="华文行楷"/>
              </a:rPr>
              <a:t>梦想小蜗牛</a:t>
            </a:r>
          </a:p>
        </p:txBody>
      </p:sp>
      <p:pic>
        <p:nvPicPr>
          <p:cNvPr id="1029" name="Picture 8" descr="C:\Documents and Settings\Administrator\桌面\01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7400"/>
            <a:ext cx="7924800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TextBox 7"/>
          <p:cNvSpPr txBox="1">
            <a:spLocks noChangeArrowheads="1"/>
          </p:cNvSpPr>
          <p:nvPr/>
        </p:nvSpPr>
        <p:spPr bwMode="auto">
          <a:xfrm>
            <a:off x="5791200" y="1828800"/>
            <a:ext cx="2895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C00000"/>
                </a:solidFill>
              </a:rPr>
              <a:t>【</a:t>
            </a:r>
            <a:r>
              <a:rPr lang="zh-CN" altLang="en-US" sz="2000" b="1">
                <a:solidFill>
                  <a:srgbClr val="C00000"/>
                </a:solidFill>
              </a:rPr>
              <a:t>点击图片打开连接</a:t>
            </a:r>
            <a:r>
              <a:rPr lang="en-US" altLang="zh-CN" sz="2000" b="1">
                <a:solidFill>
                  <a:srgbClr val="C00000"/>
                </a:solidFill>
              </a:rPr>
              <a:t>】</a:t>
            </a:r>
            <a:endParaRPr lang="zh-CN" altLang="en-US" sz="20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-5Bwallco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90" r="44916"/>
          <a:stretch>
            <a:fillRect/>
          </a:stretch>
        </p:blipFill>
        <p:spPr bwMode="auto">
          <a:xfrm>
            <a:off x="0" y="5791200"/>
            <a:ext cx="4953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3" descr="-5Bwallco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90" r="44916"/>
          <a:stretch>
            <a:fillRect/>
          </a:stretch>
        </p:blipFill>
        <p:spPr bwMode="auto">
          <a:xfrm>
            <a:off x="228600" y="5791200"/>
            <a:ext cx="4953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8132" name="Group 4"/>
          <p:cNvGrpSpPr>
            <a:grpSpLocks/>
          </p:cNvGrpSpPr>
          <p:nvPr/>
        </p:nvGrpSpPr>
        <p:grpSpPr bwMode="auto">
          <a:xfrm>
            <a:off x="152400" y="1828800"/>
            <a:ext cx="8991600" cy="5029200"/>
            <a:chOff x="0" y="0"/>
            <a:chExt cx="5760" cy="4320"/>
          </a:xfrm>
        </p:grpSpPr>
        <p:pic>
          <p:nvPicPr>
            <p:cNvPr id="48137" name="Picture 5" descr="-5Bwallco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4" r="44916"/>
            <a:stretch>
              <a:fillRect/>
            </a:stretch>
          </p:blipFill>
          <p:spPr bwMode="auto">
            <a:xfrm>
              <a:off x="0" y="0"/>
              <a:ext cx="312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38" name="Picture 6" descr="-5Bwallco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81" t="2824" r="44916"/>
            <a:stretch>
              <a:fillRect/>
            </a:stretch>
          </p:blipFill>
          <p:spPr bwMode="auto">
            <a:xfrm>
              <a:off x="2592" y="0"/>
              <a:ext cx="1824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39" name="Picture 7" descr="-5Bwallco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81" t="2824" r="44916"/>
            <a:stretch>
              <a:fillRect/>
            </a:stretch>
          </p:blipFill>
          <p:spPr bwMode="auto">
            <a:xfrm>
              <a:off x="3936" y="0"/>
              <a:ext cx="1824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40" name="Picture 8" descr="-5Bwallco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090" r="44916"/>
            <a:stretch>
              <a:fillRect/>
            </a:stretch>
          </p:blipFill>
          <p:spPr bwMode="auto">
            <a:xfrm>
              <a:off x="96" y="3552"/>
              <a:ext cx="566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41" name="Picture 9" descr="-5Bwallco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090" r="44916"/>
            <a:stretch>
              <a:fillRect/>
            </a:stretch>
          </p:blipFill>
          <p:spPr bwMode="auto">
            <a:xfrm>
              <a:off x="1248" y="1056"/>
              <a:ext cx="4512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42" name="Picture 10" descr="-5Bwallco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090" r="44916"/>
            <a:stretch>
              <a:fillRect/>
            </a:stretch>
          </p:blipFill>
          <p:spPr bwMode="auto">
            <a:xfrm rot="5400000">
              <a:off x="3456" y="2016"/>
              <a:ext cx="43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8133" name="WordArt 11"/>
          <p:cNvSpPr>
            <a:spLocks noChangeArrowheads="1" noChangeShapeType="1" noTextEdit="1"/>
          </p:cNvSpPr>
          <p:nvPr/>
        </p:nvSpPr>
        <p:spPr bwMode="auto">
          <a:xfrm>
            <a:off x="2438400" y="304800"/>
            <a:ext cx="4114800" cy="1295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solidFill>
                  <a:srgbClr val="00008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S PGothic"/>
                <a:ea typeface="MS PGothic"/>
              </a:rPr>
              <a:t>Homework </a:t>
            </a:r>
            <a:endParaRPr lang="zh-CN" altLang="en-US" kern="10">
              <a:solidFill>
                <a:srgbClr val="00008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MS PGothic"/>
              <a:ea typeface="MS PGothic"/>
            </a:endParaRPr>
          </a:p>
        </p:txBody>
      </p:sp>
      <p:sp>
        <p:nvSpPr>
          <p:cNvPr id="48134" name="Text Box 12"/>
          <p:cNvSpPr txBox="1">
            <a:spLocks noChangeArrowheads="1"/>
          </p:cNvSpPr>
          <p:nvPr/>
        </p:nvSpPr>
        <p:spPr bwMode="auto">
          <a:xfrm>
            <a:off x="2667000" y="1935163"/>
            <a:ext cx="34813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Arial Black" pitchFamily="34" charset="0"/>
              </a:rPr>
              <a:t>My plan for life</a:t>
            </a:r>
          </a:p>
        </p:txBody>
      </p:sp>
      <p:sp>
        <p:nvSpPr>
          <p:cNvPr id="48135" name="Text Box 13"/>
          <p:cNvSpPr txBox="1">
            <a:spLocks noChangeArrowheads="1"/>
          </p:cNvSpPr>
          <p:nvPr/>
        </p:nvSpPr>
        <p:spPr bwMode="auto">
          <a:xfrm>
            <a:off x="2133600" y="3230563"/>
            <a:ext cx="36179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Comic Sans MS" pitchFamily="66" charset="0"/>
              </a:rPr>
              <a:t>I</a:t>
            </a:r>
            <a:r>
              <a:rPr lang="en-US" altLang="zh-CN" sz="3200"/>
              <a:t>’</a:t>
            </a:r>
            <a:r>
              <a:rPr lang="en-US" altLang="zh-CN" sz="3200">
                <a:latin typeface="Comic Sans MS" pitchFamily="66" charset="0"/>
              </a:rPr>
              <a:t>m going to be</a:t>
            </a:r>
            <a:r>
              <a:rPr lang="en-US" altLang="zh-CN" sz="3200"/>
              <a:t>…</a:t>
            </a:r>
            <a:endParaRPr lang="en-US" altLang="zh-CN" sz="3200">
              <a:latin typeface="Comic Sans MS" pitchFamily="66" charset="0"/>
            </a:endParaRPr>
          </a:p>
        </p:txBody>
      </p:sp>
      <p:sp>
        <p:nvSpPr>
          <p:cNvPr id="48136" name="Text Box 14"/>
          <p:cNvSpPr txBox="1">
            <a:spLocks noChangeArrowheads="1"/>
          </p:cNvSpPr>
          <p:nvPr/>
        </p:nvSpPr>
        <p:spPr bwMode="auto">
          <a:xfrm>
            <a:off x="381000" y="5410200"/>
            <a:ext cx="82883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chemeClr val="tx2"/>
                </a:solidFill>
                <a:latin typeface="Arial Black" pitchFamily="34" charset="0"/>
              </a:rPr>
              <a:t>Where there is a will, there is a way.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WordArt 4"/>
          <p:cNvSpPr>
            <a:spLocks noChangeArrowheads="1" noChangeShapeType="1" noTextEdit="1"/>
          </p:cNvSpPr>
          <p:nvPr/>
        </p:nvSpPr>
        <p:spPr bwMode="auto">
          <a:xfrm>
            <a:off x="1676400" y="2438400"/>
            <a:ext cx="6248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华文行楷"/>
                <a:ea typeface="华文行楷"/>
              </a:rPr>
              <a:t>Thank You!</a:t>
            </a:r>
            <a:endParaRPr lang="zh-CN" altLang="en-US" sz="3600" kern="10">
              <a:ln w="9525">
                <a:solidFill>
                  <a:srgbClr val="FFCC99"/>
                </a:solidFill>
                <a:round/>
                <a:headEnd/>
                <a:tailEnd/>
              </a:ln>
              <a:solidFill>
                <a:srgbClr val="FF9900"/>
              </a:solidFill>
              <a:latin typeface="华文行楷"/>
              <a:ea typeface="华文行楷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212850" y="5408613"/>
            <a:ext cx="24479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pianist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5627688" y="5408613"/>
            <a:ext cx="22320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teacher</a:t>
            </a:r>
          </a:p>
        </p:txBody>
      </p:sp>
      <p:pic>
        <p:nvPicPr>
          <p:cNvPr id="5124" name="Picture 4" descr="index_r3_c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6" t="3583" r="8942" b="1772"/>
          <a:stretch>
            <a:fillRect/>
          </a:stretch>
        </p:blipFill>
        <p:spPr bwMode="auto">
          <a:xfrm>
            <a:off x="1020763" y="458788"/>
            <a:ext cx="277812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teacher"/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3588" y="1089025"/>
            <a:ext cx="4098925" cy="3786188"/>
          </a:xfr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258888" y="5451475"/>
            <a:ext cx="34575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policewoman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299200" y="5445125"/>
            <a:ext cx="2089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writer</a:t>
            </a:r>
          </a:p>
        </p:txBody>
      </p:sp>
      <p:pic>
        <p:nvPicPr>
          <p:cNvPr id="6148" name="Picture 4" descr="0725006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89563" y="549275"/>
            <a:ext cx="3214687" cy="4579938"/>
          </a:xfrm>
          <a:noFill/>
        </p:spPr>
      </p:pic>
      <p:pic>
        <p:nvPicPr>
          <p:cNvPr id="6149" name="Picture 5" descr="dby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49275"/>
            <a:ext cx="3076575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ngineer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0" y="909638"/>
            <a:ext cx="4257675" cy="4662487"/>
          </a:xfrm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827088" y="5678488"/>
            <a:ext cx="27368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an engineer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107113" y="5678488"/>
            <a:ext cx="19875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singer</a:t>
            </a:r>
          </a:p>
        </p:txBody>
      </p:sp>
      <p:pic>
        <p:nvPicPr>
          <p:cNvPr id="7173" name="Picture 5" descr="11301_20050912_2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425" y="909638"/>
            <a:ext cx="3656013" cy="471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sodier 1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79913" y="998538"/>
            <a:ext cx="4440237" cy="3849687"/>
          </a:xfrm>
          <a:noFill/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731838" y="5319713"/>
            <a:ext cx="3527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an actor\actress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819775" y="5229225"/>
            <a:ext cx="21605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soldier</a:t>
            </a:r>
          </a:p>
        </p:txBody>
      </p:sp>
      <p:pic>
        <p:nvPicPr>
          <p:cNvPr id="8197" name="Picture 5" descr="2005062217454942b9334e15f51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0" y="819150"/>
            <a:ext cx="3786188" cy="414178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ChangeArrowheads="1"/>
          </p:cNvSpPr>
          <p:nvPr/>
        </p:nvSpPr>
        <p:spPr bwMode="auto">
          <a:xfrm>
            <a:off x="0" y="4349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grpSp>
        <p:nvGrpSpPr>
          <p:cNvPr id="13315" name="Group 1030"/>
          <p:cNvGrpSpPr>
            <a:grpSpLocks/>
          </p:cNvGrpSpPr>
          <p:nvPr/>
        </p:nvGrpSpPr>
        <p:grpSpPr bwMode="auto">
          <a:xfrm>
            <a:off x="1114425" y="434975"/>
            <a:ext cx="6915150" cy="5989638"/>
            <a:chOff x="0" y="3773"/>
            <a:chExt cx="4356" cy="3773"/>
          </a:xfrm>
        </p:grpSpPr>
        <p:sp>
          <p:nvSpPr>
            <p:cNvPr id="13320" name="Rectangle 1027"/>
            <p:cNvSpPr>
              <a:spLocks noChangeArrowheads="1"/>
            </p:cNvSpPr>
            <p:nvPr/>
          </p:nvSpPr>
          <p:spPr bwMode="auto">
            <a:xfrm>
              <a:off x="0" y="3773"/>
              <a:ext cx="4356" cy="3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3321" name="Rectangle 1028"/>
            <p:cNvSpPr>
              <a:spLocks noChangeArrowheads="1"/>
            </p:cNvSpPr>
            <p:nvPr/>
          </p:nvSpPr>
          <p:spPr bwMode="auto">
            <a:xfrm>
              <a:off x="0" y="3773"/>
              <a:ext cx="4356" cy="2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kumimoji="1" lang="en-US" altLang="zh-CN" sz="900"/>
                <a:t>  </a:t>
              </a:r>
              <a:r>
                <a:rPr kumimoji="1" lang="en-US" altLang="zh-CN" sz="22600"/>
                <a:t> </a:t>
              </a:r>
              <a:r>
                <a:rPr kumimoji="1" lang="en-US" altLang="zh-CN" sz="900"/>
                <a:t>                                                                                       </a:t>
              </a:r>
            </a:p>
          </p:txBody>
        </p:sp>
      </p:grpSp>
      <p:pic>
        <p:nvPicPr>
          <p:cNvPr id="13316" name="Picture 1029" descr="Img1633230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3429000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3" name="Text Box 1035"/>
          <p:cNvSpPr txBox="1">
            <a:spLocks noChangeArrowheads="1"/>
          </p:cNvSpPr>
          <p:nvPr/>
        </p:nvSpPr>
        <p:spPr bwMode="auto">
          <a:xfrm>
            <a:off x="1066800" y="5029200"/>
            <a:ext cx="3505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3556">
              <a:spcBef>
                <a:spcPct val="50000"/>
              </a:spcBef>
              <a:defRPr/>
            </a:pPr>
            <a:r>
              <a:rPr kumimoji="1" lang="en-US" altLang="zh-CN" sz="4800" i="1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kumimoji="1" lang="en-US" altLang="zh-CN" sz="3600" b="1" dirty="0">
                <a:solidFill>
                  <a:srgbClr val="0000CC"/>
                </a:solidFill>
                <a:latin typeface="Times New Roman" pitchFamily="18" charset="0"/>
              </a:rPr>
              <a:t>reporter</a:t>
            </a:r>
          </a:p>
        </p:txBody>
      </p:sp>
      <p:pic>
        <p:nvPicPr>
          <p:cNvPr id="13318" name="图片 7" descr="QQ截图2013080610021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19200"/>
            <a:ext cx="3276600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867400" y="5181600"/>
            <a:ext cx="2438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GB" altLang="zh-CN" sz="3600" b="1">
                <a:solidFill>
                  <a:srgbClr val="0000CC"/>
                </a:solidFill>
                <a:latin typeface="Times New Roman" pitchFamily="18" charset="0"/>
              </a:rPr>
              <a:t>cook</a:t>
            </a:r>
            <a:endParaRPr kumimoji="1" lang="en-US" altLang="zh-CN" sz="3600" b="1">
              <a:solidFill>
                <a:srgbClr val="0000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 autoUpdateAnimBg="0"/>
      <p:bldP spid="9" grpId="0" autoUpdateAnimBg="0"/>
    </p:bldLst>
  </p:timing>
</p:sld>
</file>

<file path=ppt/theme/theme1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上海Nordri专业商务幻灯演示设计">
  <a:themeElements>
    <a:clrScheme name="上海Nordri专业商务幻灯演示设计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000000"/>
      </a:folHlink>
    </a:clrScheme>
    <a:fontScheme name="上海Nordri专业商务幻灯演示设计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上海Nordri专业商务幻灯演示设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Words>1705</Words>
  <Application>Microsoft Office PowerPoint</Application>
  <PresentationFormat>全屏显示(4:3)</PresentationFormat>
  <Paragraphs>264</Paragraphs>
  <Slides>45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57" baseType="lpstr">
      <vt:lpstr>Arial</vt:lpstr>
      <vt:lpstr>宋体</vt:lpstr>
      <vt:lpstr>Calibri</vt:lpstr>
      <vt:lpstr>Verdana</vt:lpstr>
      <vt:lpstr>Times New Roman</vt:lpstr>
      <vt:lpstr>Lucida Console</vt:lpstr>
      <vt:lpstr>Comic Sans MS</vt:lpstr>
      <vt:lpstr>黑体</vt:lpstr>
      <vt:lpstr>Arial Black</vt:lpstr>
      <vt:lpstr>1_默认设计模板</vt:lpstr>
      <vt:lpstr>上海Nordri专业商务幻灯演示设计</vt:lpstr>
      <vt:lpstr>Flash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Review the words. </vt:lpstr>
      <vt:lpstr>PowerPoint 演示文稿</vt:lpstr>
      <vt:lpstr>PowerPoint 演示文稿</vt:lpstr>
      <vt:lpstr>PowerPoint 演示文稿</vt:lpstr>
      <vt:lpstr>PowerPoint 演示文稿</vt:lpstr>
      <vt:lpstr>1c Pair work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42</cp:revision>
  <cp:lastPrinted>1601-01-01T00:00:00Z</cp:lastPrinted>
  <dcterms:created xsi:type="dcterms:W3CDTF">1601-01-01T00:00:00Z</dcterms:created>
  <dcterms:modified xsi:type="dcterms:W3CDTF">2015-08-12T06:40:46Z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